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chemeClr val="accent1">
            <a:hueOff val="-9935710"/>
            <a:satOff val="-80396"/>
            <a:lumOff val="-17077"/>
          </a:schemeClr>
        </a:solidFill>
        <a:effectLst/>
        <a:uFillTx/>
        <a:latin typeface="+mn-lt"/>
        <a:ea typeface="+mn-ea"/>
        <a:cs typeface="+mn-cs"/>
        <a:sym typeface="Verlag Condensed"/>
      </a:defRPr>
    </a:lvl1pPr>
    <a:lvl2pPr marL="0" marR="0" indent="228600" algn="l" defTabSz="584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chemeClr val="accent1">
            <a:hueOff val="-9935710"/>
            <a:satOff val="-80396"/>
            <a:lumOff val="-17077"/>
          </a:schemeClr>
        </a:solidFill>
        <a:effectLst/>
        <a:uFillTx/>
        <a:latin typeface="+mn-lt"/>
        <a:ea typeface="+mn-ea"/>
        <a:cs typeface="+mn-cs"/>
        <a:sym typeface="Verlag Condensed"/>
      </a:defRPr>
    </a:lvl2pPr>
    <a:lvl3pPr marL="0" marR="0" indent="457200" algn="l" defTabSz="584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chemeClr val="accent1">
            <a:hueOff val="-9935710"/>
            <a:satOff val="-80396"/>
            <a:lumOff val="-17077"/>
          </a:schemeClr>
        </a:solidFill>
        <a:effectLst/>
        <a:uFillTx/>
        <a:latin typeface="+mn-lt"/>
        <a:ea typeface="+mn-ea"/>
        <a:cs typeface="+mn-cs"/>
        <a:sym typeface="Verlag Condensed"/>
      </a:defRPr>
    </a:lvl3pPr>
    <a:lvl4pPr marL="0" marR="0" indent="685800" algn="l" defTabSz="584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chemeClr val="accent1">
            <a:hueOff val="-9935710"/>
            <a:satOff val="-80396"/>
            <a:lumOff val="-17077"/>
          </a:schemeClr>
        </a:solidFill>
        <a:effectLst/>
        <a:uFillTx/>
        <a:latin typeface="+mn-lt"/>
        <a:ea typeface="+mn-ea"/>
        <a:cs typeface="+mn-cs"/>
        <a:sym typeface="Verlag Condensed"/>
      </a:defRPr>
    </a:lvl4pPr>
    <a:lvl5pPr marL="0" marR="0" indent="914400" algn="l" defTabSz="584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chemeClr val="accent1">
            <a:hueOff val="-9935710"/>
            <a:satOff val="-80396"/>
            <a:lumOff val="-17077"/>
          </a:schemeClr>
        </a:solidFill>
        <a:effectLst/>
        <a:uFillTx/>
        <a:latin typeface="+mn-lt"/>
        <a:ea typeface="+mn-ea"/>
        <a:cs typeface="+mn-cs"/>
        <a:sym typeface="Verlag Condensed"/>
      </a:defRPr>
    </a:lvl5pPr>
    <a:lvl6pPr marL="0" marR="0" indent="1143000" algn="l" defTabSz="584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chemeClr val="accent1">
            <a:hueOff val="-9935710"/>
            <a:satOff val="-80396"/>
            <a:lumOff val="-17077"/>
          </a:schemeClr>
        </a:solidFill>
        <a:effectLst/>
        <a:uFillTx/>
        <a:latin typeface="+mn-lt"/>
        <a:ea typeface="+mn-ea"/>
        <a:cs typeface="+mn-cs"/>
        <a:sym typeface="Verlag Condensed"/>
      </a:defRPr>
    </a:lvl6pPr>
    <a:lvl7pPr marL="0" marR="0" indent="1371600" algn="l" defTabSz="584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chemeClr val="accent1">
            <a:hueOff val="-9935710"/>
            <a:satOff val="-80396"/>
            <a:lumOff val="-17077"/>
          </a:schemeClr>
        </a:solidFill>
        <a:effectLst/>
        <a:uFillTx/>
        <a:latin typeface="+mn-lt"/>
        <a:ea typeface="+mn-ea"/>
        <a:cs typeface="+mn-cs"/>
        <a:sym typeface="Verlag Condensed"/>
      </a:defRPr>
    </a:lvl7pPr>
    <a:lvl8pPr marL="0" marR="0" indent="1600200" algn="l" defTabSz="584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chemeClr val="accent1">
            <a:hueOff val="-9935710"/>
            <a:satOff val="-80396"/>
            <a:lumOff val="-17077"/>
          </a:schemeClr>
        </a:solidFill>
        <a:effectLst/>
        <a:uFillTx/>
        <a:latin typeface="+mn-lt"/>
        <a:ea typeface="+mn-ea"/>
        <a:cs typeface="+mn-cs"/>
        <a:sym typeface="Verlag Condensed"/>
      </a:defRPr>
    </a:lvl8pPr>
    <a:lvl9pPr marL="0" marR="0" indent="1828800" algn="l" defTabSz="584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chemeClr val="accent1">
            <a:hueOff val="-9935710"/>
            <a:satOff val="-80396"/>
            <a:lumOff val="-17077"/>
          </a:schemeClr>
        </a:solidFill>
        <a:effectLst/>
        <a:uFillTx/>
        <a:latin typeface="+mn-lt"/>
        <a:ea typeface="+mn-ea"/>
        <a:cs typeface="+mn-cs"/>
        <a:sym typeface="Verlag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EBC7B70B-378A-4813-AD83-2E3721818340}" styleName="">
    <a:tblBg/>
    <a:wholeTbl>
      <a:tcTxStyle b="off" i="off">
        <a:fontRef idx="minor">
          <a:schemeClr val="accent1">
            <a:hueOff val="-9935710"/>
            <a:satOff val="-80396"/>
            <a:lumOff val="-17077"/>
          </a:schemeClr>
        </a:fontRef>
        <a:schemeClr val="accent1">
          <a:hueOff val="-9935710"/>
          <a:satOff val="-80396"/>
          <a:lumOff val="-17077"/>
        </a:schemeClr>
      </a:tcTxStyle>
      <a:tcStyle>
        <a:tcBdr>
          <a:left>
            <a:ln w="254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6D6"/>
              </a:solidFill>
              <a:prstDash val="solid"/>
              <a:miter lim="400000"/>
            </a:ln>
          </a:right>
          <a:top>
            <a:ln w="254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6D6"/>
              </a:solidFill>
              <a:prstDash val="solid"/>
              <a:miter lim="400000"/>
            </a:ln>
          </a:bottom>
          <a:insideH>
            <a:ln w="25400" cap="flat">
              <a:solidFill>
                <a:srgbClr val="D6D6D6"/>
              </a:solidFill>
              <a:prstDash val="solid"/>
              <a:miter lim="400000"/>
            </a:ln>
          </a:insideH>
          <a:insideV>
            <a:ln w="25400" cap="flat">
              <a:solidFill>
                <a:srgbClr val="D6D6D6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2498135"/>
              <a:satOff val="-57619"/>
              <a:lumOff val="55856"/>
            </a:schemeClr>
          </a:solidFill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n" i="off">
        <a:font>
          <a:latin typeface="Archer-Bold"/>
          <a:ea typeface="Archer-Bold"/>
          <a:cs typeface="Archer-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5855911"/>
                  <a:satOff val="-72794"/>
                  <a:lumOff val="7086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6D6"/>
              </a:solidFill>
              <a:prstDash val="solid"/>
              <a:miter lim="400000"/>
            </a:ln>
          </a:bottom>
          <a:insideH>
            <a:ln w="25400" cap="flat">
              <a:solidFill>
                <a:srgbClr val="D6D6D6"/>
              </a:solidFill>
              <a:prstDash val="solid"/>
              <a:miter lim="400000"/>
            </a:ln>
          </a:insideH>
          <a:insideV>
            <a:ln w="25400" cap="flat">
              <a:solidFill>
                <a:schemeClr val="accent3">
                  <a:hueOff val="5855911"/>
                  <a:satOff val="-72794"/>
                  <a:lumOff val="7086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2498135"/>
              <a:satOff val="-57619"/>
              <a:lumOff val="55856"/>
            </a:schemeClr>
          </a:solidFill>
        </a:fill>
      </a:tcStyle>
    </a:firstCol>
    <a:lastRow>
      <a:tcTxStyle b="on" i="off">
        <a:font>
          <a:latin typeface="Archer-Bold"/>
          <a:ea typeface="Archer-Bold"/>
          <a:cs typeface="Archer-Bold"/>
        </a:font>
        <a:schemeClr val="accent1">
          <a:hueOff val="-9935710"/>
          <a:satOff val="-80396"/>
          <a:lumOff val="-17077"/>
        </a:schemeClr>
      </a:tcTxStyle>
      <a:tcStyle>
        <a:tcBdr>
          <a:left>
            <a:ln w="254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6D6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5855911"/>
                  <a:satOff val="-72794"/>
                  <a:lumOff val="7086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D6D6D6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2498135"/>
              <a:satOff val="-57619"/>
              <a:lumOff val="55856"/>
            </a:schemeClr>
          </a:solidFill>
        </a:fill>
      </a:tcStyle>
    </a:lastRow>
    <a:firstRow>
      <a:tcTxStyle b="on" i="off">
        <a:font>
          <a:latin typeface="Archer-Bold"/>
          <a:ea typeface="Archer-Bold"/>
          <a:cs typeface="Archer-Bold"/>
        </a:font>
        <a:schemeClr val="accent1">
          <a:hueOff val="-9935710"/>
          <a:satOff val="-80396"/>
          <a:lumOff val="-17077"/>
        </a:schemeClr>
      </a:tcTxStyle>
      <a:tcStyle>
        <a:tcBdr>
          <a:left>
            <a:ln w="254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6D6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5855911"/>
                  <a:satOff val="-72794"/>
                  <a:lumOff val="7086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D6D6D6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2498135"/>
              <a:satOff val="-57619"/>
              <a:lumOff val="55856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7" name="Shape 8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creativecommons.org/licenses/by-nc/3.0/" TargetMode="External"/><Relationship Id="rId3" Type="http://schemas.openxmlformats.org/officeDocument/2006/relationships/image" Target="../media/image1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creativecommons.org/licenses/by-nc/3.0/us/" TargetMode="Externa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adley Wickham  @hadleywickham Chief Scientist, RStudio"/>
          <p:cNvSpPr/>
          <p:nvPr>
            <p:ph type="body" sz="quarter" idx="13"/>
          </p:nvPr>
        </p:nvSpPr>
        <p:spPr>
          <a:xfrm>
            <a:off x="764356" y="6363586"/>
            <a:ext cx="9417051" cy="218948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4800">
                <a:latin typeface="Archer-Hairline"/>
                <a:ea typeface="Archer-Hairline"/>
                <a:cs typeface="Archer-Hairline"/>
                <a:sym typeface="Archer-Hairline"/>
              </a:defRPr>
            </a:pPr>
            <a:r>
              <a:t>Hadley Wickham </a:t>
            </a:r>
            <a:br/>
            <a:r>
              <a: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@hadleywickham</a:t>
            </a:r>
            <a:br/>
            <a:r>
              <a:t>Chief Scientist, </a:t>
            </a:r>
            <a:r>
              <a:t>RStudio</a:t>
            </a:r>
          </a:p>
        </p:txBody>
      </p:sp>
      <p:pic>
        <p:nvPicPr>
          <p:cNvPr id="12" name="3.tiff" descr="3.tiff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67856" y="9118886"/>
            <a:ext cx="1117601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3.tiff" descr="3.tiff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09400" y="9251950"/>
            <a:ext cx="1117600" cy="39370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itle Text"/>
          <p:cNvSpPr/>
          <p:nvPr>
            <p:ph type="title"/>
          </p:nvPr>
        </p:nvSpPr>
        <p:spPr>
          <a:xfrm>
            <a:off x="764356" y="494230"/>
            <a:ext cx="11503845" cy="3124201"/>
          </a:xfrm>
          <a:prstGeom prst="rect">
            <a:avLst/>
          </a:prstGeom>
        </p:spPr>
        <p:txBody>
          <a:bodyPr lIns="50800" tIns="50800" rIns="50800" bIns="50800" anchor="ctr"/>
          <a:lstStyle>
            <a:lvl1pPr>
              <a:lnSpc>
                <a:spcPct val="90000"/>
              </a:lnSpc>
              <a:defRPr sz="9900"/>
            </a:lvl1pPr>
          </a:lstStyle>
          <a:p>
            <a:pPr/>
            <a:r>
              <a:t>Title Text</a:t>
            </a:r>
          </a:p>
        </p:txBody>
      </p:sp>
      <p:sp>
        <p:nvSpPr>
          <p:cNvPr id="15" name="Month 2016"/>
          <p:cNvSpPr txBox="1"/>
          <p:nvPr>
            <p:ph type="body" sz="quarter" idx="14"/>
          </p:nvPr>
        </p:nvSpPr>
        <p:spPr>
          <a:xfrm>
            <a:off x="764356" y="4635499"/>
            <a:ext cx="1751839" cy="48260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3000">
                <a:latin typeface="VerlagCondensed-BlackItalic"/>
                <a:ea typeface="VerlagCondensed-BlackItalic"/>
                <a:cs typeface="VerlagCondensed-BlackItalic"/>
                <a:sym typeface="VerlagCondensed-BlackItalic"/>
              </a:defRPr>
            </a:lvl1pPr>
          </a:lstStyle>
          <a:p>
            <a:pPr/>
            <a:r>
              <a:t>Month 2016</a:t>
            </a:r>
          </a:p>
        </p:txBody>
      </p:sp>
      <p:sp>
        <p:nvSpPr>
          <p:cNvPr id="1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ubtitle">
    <p:bg>
      <p:bgPr>
        <a:solidFill>
          <a:schemeClr val="accent1">
            <a:hueOff val="-9935710"/>
            <a:satOff val="-80396"/>
            <a:lumOff val="-17077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/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ctr">
              <a:spcBef>
                <a:spcPts val="2400"/>
              </a:spcBef>
              <a:defRPr sz="10000">
                <a:solidFill>
                  <a:schemeClr val="accent4">
                    <a:hueOff val="1914119"/>
                    <a:satOff val="-50363"/>
                    <a:lumOff val="49342"/>
                  </a:schemeClr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Assertion + Evid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/>
          <p:nvPr>
            <p:ph type="title"/>
          </p:nvPr>
        </p:nvSpPr>
        <p:spPr>
          <a:xfrm>
            <a:off x="-1" y="0"/>
            <a:ext cx="13004801" cy="990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Your turn">
    <p:bg>
      <p:bgPr>
        <a:solidFill>
          <a:schemeClr val="accent4">
            <a:hueOff val="1914119"/>
            <a:satOff val="-50363"/>
            <a:lumOff val="4934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/>
          <p:nvPr>
            <p:ph type="title"/>
          </p:nvPr>
        </p:nvSpPr>
        <p:spPr>
          <a:xfrm>
            <a:off x="-1" y="0"/>
            <a:ext cx="13004801" cy="990601"/>
          </a:xfrm>
          <a:prstGeom prst="rect">
            <a:avLst/>
          </a:prstGeom>
          <a:solidFill>
            <a:schemeClr val="accent1">
              <a:hueOff val="-9935710"/>
              <a:satOff val="-80396"/>
              <a:lumOff val="-17077"/>
            </a:schemeClr>
          </a:solidFill>
        </p:spPr>
        <p:txBody>
          <a:bodyPr anchor="ctr"/>
          <a:lstStyle>
            <a:lvl1pPr>
              <a:spcBef>
                <a:spcPts val="2400"/>
              </a:spcBef>
              <a:defRPr>
                <a:solidFill>
                  <a:schemeClr val="accent4">
                    <a:hueOff val="1914119"/>
                    <a:satOff val="-50363"/>
                    <a:lumOff val="49342"/>
                  </a:schemeClr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" name="Body Level One…"/>
          <p:cNvSpPr/>
          <p:nvPr>
            <p:ph type="body" idx="1"/>
          </p:nvPr>
        </p:nvSpPr>
        <p:spPr>
          <a:xfrm>
            <a:off x="661906" y="2371536"/>
            <a:ext cx="11680988" cy="6509128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+mn-lt"/>
                <a:ea typeface="+mn-ea"/>
                <a:cs typeface="+mn-cs"/>
                <a:sym typeface="Verlag Condensed"/>
              </a:defRPr>
            </a:lvl1pPr>
            <a:lvl2pPr>
              <a:defRPr sz="5000">
                <a:latin typeface="+mn-lt"/>
                <a:ea typeface="+mn-ea"/>
                <a:cs typeface="+mn-cs"/>
                <a:sym typeface="Verlag Condensed"/>
              </a:defRPr>
            </a:lvl2pPr>
            <a:lvl3pPr>
              <a:defRPr sz="5000">
                <a:latin typeface="+mn-lt"/>
                <a:ea typeface="+mn-ea"/>
                <a:cs typeface="+mn-cs"/>
                <a:sym typeface="Verlag Condensed"/>
              </a:defRPr>
            </a:lvl3pPr>
            <a:lvl4pPr>
              <a:defRPr sz="5000">
                <a:latin typeface="+mn-lt"/>
                <a:ea typeface="+mn-ea"/>
                <a:cs typeface="+mn-cs"/>
                <a:sym typeface="Verlag Condensed"/>
              </a:defRPr>
            </a:lvl4pPr>
            <a:lvl5pPr>
              <a:defRPr sz="5000">
                <a:latin typeface="+mn-lt"/>
                <a:ea typeface="+mn-ea"/>
                <a:cs typeface="+mn-cs"/>
                <a:sym typeface="Verlag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mpt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mpty - dark">
    <p:bg>
      <p:bgPr>
        <a:solidFill>
          <a:schemeClr val="accent1">
            <a:hueOff val="-9935710"/>
            <a:satOff val="-80396"/>
            <a:lumOff val="-17077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icense">
    <p:bg>
      <p:bgPr>
        <a:solidFill>
          <a:schemeClr val="accent1">
            <a:hueOff val="-9935710"/>
            <a:satOff val="-80396"/>
            <a:lumOff val="-17077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his work is licensed under the  Creative Commons Attribution-Noncommercial 3.0  United States License.…"/>
          <p:cNvSpPr txBox="1"/>
          <p:nvPr/>
        </p:nvSpPr>
        <p:spPr>
          <a:xfrm>
            <a:off x="1278361" y="3161029"/>
            <a:ext cx="10448078" cy="3431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4400">
                <a:solidFill>
                  <a:schemeClr val="accent4">
                    <a:hueOff val="1914119"/>
                    <a:satOff val="-50363"/>
                    <a:lumOff val="49342"/>
                  </a:schemeClr>
                </a:solidFill>
              </a:defRPr>
            </a:pPr>
            <a:r>
              <a:t>This work is licensed under the </a:t>
            </a:r>
            <a:br/>
            <a:r>
              <a: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Creative Commons Attribution-Noncommercial 3.0 </a:t>
            </a:r>
            <a:br>
              <a: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</a:br>
            <a:r>
              <a: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United States License</a:t>
            </a:r>
            <a:r>
              <a:t>. </a:t>
            </a:r>
          </a:p>
          <a:p>
            <a:pPr algn="ctr">
              <a:defRPr sz="4400">
                <a:solidFill>
                  <a:schemeClr val="accent4">
                    <a:hueOff val="1914119"/>
                    <a:satOff val="-50363"/>
                    <a:lumOff val="49342"/>
                  </a:schemeClr>
                </a:solidFill>
              </a:defRPr>
            </a:pPr>
            <a:r>
              <a:t>To view a copy of this license, visit </a:t>
            </a:r>
            <a:br/>
            <a:r>
              <a:rPr>
                <a:hlinkClick r:id="rId2" invalidUrl="" action="" tgtFrame="" tooltip="" history="1" highlightClick="0" endSnd="0"/>
              </a:rPr>
              <a:t>http://creativecommons.org/licenses/by-nc/3.0/us/</a:t>
            </a:r>
          </a:p>
        </p:txBody>
      </p:sp>
      <p:sp>
        <p:nvSpPr>
          <p:cNvPr id="7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Assertion + Evid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Text"/>
          <p:cNvSpPr/>
          <p:nvPr>
            <p:ph type="title"/>
          </p:nvPr>
        </p:nvSpPr>
        <p:spPr>
          <a:xfrm>
            <a:off x="-1" y="0"/>
            <a:ext cx="13004801" cy="99060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</a:lvl1pPr>
          </a:lstStyle>
          <a:p>
            <a:pPr/>
            <a:r>
              <a:t>Title Text</a:t>
            </a:r>
          </a:p>
        </p:txBody>
      </p:sp>
      <p:sp>
        <p:nvSpPr>
          <p:cNvPr id="8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2498135"/>
            <a:satOff val="-57619"/>
            <a:lumOff val="55856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/>
          <p:nvPr>
            <p:ph type="body" idx="1"/>
          </p:nvPr>
        </p:nvSpPr>
        <p:spPr>
          <a:xfrm>
            <a:off x="482600" y="1473200"/>
            <a:ext cx="12039600" cy="769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/>
          <p:nvPr>
            <p:ph type="title"/>
          </p:nvPr>
        </p:nvSpPr>
        <p:spPr>
          <a:xfrm>
            <a:off x="0" y="-1"/>
            <a:ext cx="130048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000" tIns="127000" rIns="127000" bIns="1270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/>
          <p:nvPr>
            <p:ph type="sldNum" sz="quarter" idx="2"/>
          </p:nvPr>
        </p:nvSpPr>
        <p:spPr>
          <a:xfrm>
            <a:off x="6496050" y="9258300"/>
            <a:ext cx="342900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 fontScale="100000" lnSpcReduction="0"/>
          </a:bodyPr>
          <a:lstStyle>
            <a:lvl1pPr>
              <a:defRPr sz="1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Archer-Hairline"/>
          <a:ea typeface="Archer-Hairline"/>
          <a:cs typeface="Archer-Hairline"/>
          <a:sym typeface="Archer-Hairline"/>
        </a:defRPr>
      </a:lvl1pPr>
      <a:lvl2pPr marL="0" marR="0" indent="2286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Archer-Hairline"/>
          <a:ea typeface="Archer-Hairline"/>
          <a:cs typeface="Archer-Hairline"/>
          <a:sym typeface="Archer-Hairline"/>
        </a:defRPr>
      </a:lvl2pPr>
      <a:lvl3pPr marL="0" marR="0" indent="4572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Archer-Hairline"/>
          <a:ea typeface="Archer-Hairline"/>
          <a:cs typeface="Archer-Hairline"/>
          <a:sym typeface="Archer-Hairline"/>
        </a:defRPr>
      </a:lvl3pPr>
      <a:lvl4pPr marL="0" marR="0" indent="6858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Archer-Hairline"/>
          <a:ea typeface="Archer-Hairline"/>
          <a:cs typeface="Archer-Hairline"/>
          <a:sym typeface="Archer-Hairline"/>
        </a:defRPr>
      </a:lvl4pPr>
      <a:lvl5pPr marL="0" marR="0" indent="9144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Archer-Hairline"/>
          <a:ea typeface="Archer-Hairline"/>
          <a:cs typeface="Archer-Hairline"/>
          <a:sym typeface="Archer-Hairline"/>
        </a:defRPr>
      </a:lvl5pPr>
      <a:lvl6pPr marL="0" marR="0" indent="11430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Archer-Hairline"/>
          <a:ea typeface="Archer-Hairline"/>
          <a:cs typeface="Archer-Hairline"/>
          <a:sym typeface="Archer-Hairline"/>
        </a:defRPr>
      </a:lvl6pPr>
      <a:lvl7pPr marL="0" marR="0" indent="13716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Archer-Hairline"/>
          <a:ea typeface="Archer-Hairline"/>
          <a:cs typeface="Archer-Hairline"/>
          <a:sym typeface="Archer-Hairline"/>
        </a:defRPr>
      </a:lvl7pPr>
      <a:lvl8pPr marL="0" marR="0" indent="16002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Archer-Hairline"/>
          <a:ea typeface="Archer-Hairline"/>
          <a:cs typeface="Archer-Hairline"/>
          <a:sym typeface="Archer-Hairline"/>
        </a:defRPr>
      </a:lvl8pPr>
      <a:lvl9pPr marL="0" marR="0" indent="18288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Archer-Hairline"/>
          <a:ea typeface="Archer-Hairline"/>
          <a:cs typeface="Archer-Hairline"/>
          <a:sym typeface="Archer-Hairline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Unit testing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Unit testing</a:t>
            </a:r>
          </a:p>
        </p:txBody>
      </p:sp>
      <p:sp>
        <p:nvSpPr>
          <p:cNvPr id="90" name="(With a dash of API design)"/>
          <p:cNvSpPr txBox="1"/>
          <p:nvPr/>
        </p:nvSpPr>
        <p:spPr>
          <a:xfrm>
            <a:off x="902814" y="2734953"/>
            <a:ext cx="4137203" cy="55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(With a dash of API design)</a:t>
            </a:r>
          </a:p>
        </p:txBody>
      </p:sp>
      <p:sp>
        <p:nvSpPr>
          <p:cNvPr id="91" name="Slide Number"/>
          <p:cNvSpPr/>
          <p:nvPr>
            <p:ph type="sldNum" sz="quarter" idx="4294967295"/>
          </p:nvPr>
        </p:nvSpPr>
        <p:spPr>
          <a:xfrm>
            <a:off x="6496050" y="9258300"/>
            <a:ext cx="228600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" name="Hadley Wickham,  Jenny Bryan,  Di Cook"/>
          <p:cNvSpPr/>
          <p:nvPr/>
        </p:nvSpPr>
        <p:spPr>
          <a:xfrm>
            <a:off x="764356" y="6506339"/>
            <a:ext cx="5154702" cy="218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latin typeface="Archer-Hairline"/>
                <a:ea typeface="Archer-Hairline"/>
                <a:cs typeface="Archer-Hairline"/>
                <a:sym typeface="Archer-Hairline"/>
              </a:defRPr>
            </a:pPr>
            <a:r>
              <a:t>Hadley Wickham, </a:t>
            </a:r>
            <a:br/>
            <a:r>
              <a:t>Jenny Bryan, </a:t>
            </a:r>
            <a:br/>
            <a:r>
              <a:t>Di Cook </a:t>
            </a:r>
          </a:p>
        </p:txBody>
      </p:sp>
      <p:sp>
        <p:nvSpPr>
          <p:cNvPr id="93" name="December 2017"/>
          <p:cNvSpPr txBox="1"/>
          <p:nvPr/>
        </p:nvSpPr>
        <p:spPr>
          <a:xfrm>
            <a:off x="764356" y="4635499"/>
            <a:ext cx="2229232" cy="482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VerlagCondensed-BlackItalic"/>
                <a:ea typeface="VerlagCondensed-BlackItalic"/>
                <a:cs typeface="VerlagCondensed-BlackItalic"/>
                <a:sym typeface="VerlagCondensed-BlackItalic"/>
              </a:defRPr>
            </a:lvl1pPr>
          </a:lstStyle>
          <a:p>
            <a:pPr/>
            <a:r>
              <a:t>December 2017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usethis::create_package(&quot;~/desktop/hadcol&quot;)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usethis::create_package("~/desktop/hadcol")</a:t>
            </a:r>
          </a:p>
          <a:p>
            <a:pPr/>
            <a:r>
              <a:t>usethis::use_r("add_col")</a:t>
            </a:r>
          </a:p>
          <a:p>
            <a:pPr/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add_cols &lt;- function(x, y, where = 1) {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  if (where == 1) {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    cbind(y, x)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  } else if (where &gt; ncol(x)) {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    cbind(x, y)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  } else {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    lhs &lt;- 1:(where - 1)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    cbind(x[lhs], y, x[-lhs])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  }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}</a:t>
            </a:r>
          </a:p>
        </p:txBody>
      </p:sp>
      <p:sp>
        <p:nvSpPr>
          <p:cNvPr id="123" name="We know how to create a package"/>
          <p:cNvSpPr/>
          <p:nvPr>
            <p:ph type="title"/>
          </p:nvPr>
        </p:nvSpPr>
        <p:spPr>
          <a:xfrm>
            <a:off x="-1" y="0"/>
            <a:ext cx="13004801" cy="990600"/>
          </a:xfrm>
          <a:prstGeom prst="rect">
            <a:avLst/>
          </a:prstGeom>
        </p:spPr>
        <p:txBody>
          <a:bodyPr/>
          <a:lstStyle/>
          <a:p>
            <a:pPr/>
            <a:r>
              <a:t>We know how to create a package</a:t>
            </a:r>
          </a:p>
        </p:txBody>
      </p:sp>
      <p:pic>
        <p:nvPicPr>
          <p:cNvPr id="124" name="Screen Shot 2017-12-07 at 6.02.43 AM.png" descr="Screen Shot 2017-12-07 at 6.02.4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01691" y="5626100"/>
            <a:ext cx="3174234" cy="3511918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Or just open hadcol"/>
          <p:cNvSpPr txBox="1"/>
          <p:nvPr/>
        </p:nvSpPr>
        <p:spPr>
          <a:xfrm>
            <a:off x="9303365" y="5017769"/>
            <a:ext cx="2970887" cy="556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Or just open hadcol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sting workflow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Testing workflow</a:t>
            </a:r>
          </a:p>
        </p:txBody>
      </p:sp>
      <p:sp>
        <p:nvSpPr>
          <p:cNvPr id="128" name="http://r-pkgs.had.co.nz/tests.html"/>
          <p:cNvSpPr txBox="1"/>
          <p:nvPr/>
        </p:nvSpPr>
        <p:spPr>
          <a:xfrm>
            <a:off x="2559050" y="5596686"/>
            <a:ext cx="7886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1914119"/>
                    <a:satOff val="-50363"/>
                    <a:lumOff val="49342"/>
                  </a:schemeClr>
                </a:solidFill>
                <a:latin typeface="Inconsolata Regular"/>
                <a:ea typeface="Inconsolata Regular"/>
                <a:cs typeface="Inconsolata Regular"/>
                <a:sym typeface="Inconsolata Regular"/>
              </a:defRPr>
            </a:lvl1pPr>
          </a:lstStyle>
          <a:p>
            <a:pPr/>
            <a:r>
              <a:t>http://r-pkgs.had.co.nz/tests.html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usethis::use_test()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usethis::use_test()</a:t>
            </a:r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✔ Adding 'testthat' to Suggests field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✔ Creating 'tests/testthat/'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✔ Writing 'tests/testthat.R'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✔ Writing 'tests/testthat/test-add_cols.R'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● Modify 'tests/testthat/test-add_cols.R'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t>devtools::test()</a:t>
            </a:r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Or Command + Shift + T </a:t>
            </a:r>
          </a:p>
        </p:txBody>
      </p:sp>
      <p:sp>
        <p:nvSpPr>
          <p:cNvPr id="131" name="Even more convenient with some convention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Even more convenient with some conventions</a:t>
            </a:r>
          </a:p>
        </p:txBody>
      </p:sp>
      <p:sp>
        <p:nvSpPr>
          <p:cNvPr id="132" name="Set up testthat infrastructure"/>
          <p:cNvSpPr/>
          <p:nvPr/>
        </p:nvSpPr>
        <p:spPr>
          <a:xfrm>
            <a:off x="6831508" y="2075805"/>
            <a:ext cx="4731148" cy="1134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90" y="0"/>
                </a:moveTo>
                <a:cubicBezTo>
                  <a:pt x="130" y="0"/>
                  <a:pt x="0" y="541"/>
                  <a:pt x="0" y="1209"/>
                </a:cubicBezTo>
                <a:lnTo>
                  <a:pt x="0" y="15609"/>
                </a:lnTo>
                <a:cubicBezTo>
                  <a:pt x="0" y="16276"/>
                  <a:pt x="130" y="16818"/>
                  <a:pt x="290" y="16818"/>
                </a:cubicBezTo>
                <a:lnTo>
                  <a:pt x="9009" y="16818"/>
                </a:lnTo>
                <a:lnTo>
                  <a:pt x="9589" y="21600"/>
                </a:lnTo>
                <a:lnTo>
                  <a:pt x="10167" y="16818"/>
                </a:lnTo>
                <a:lnTo>
                  <a:pt x="21310" y="16818"/>
                </a:lnTo>
                <a:cubicBezTo>
                  <a:pt x="21470" y="16818"/>
                  <a:pt x="21600" y="16276"/>
                  <a:pt x="21600" y="15609"/>
                </a:cubicBezTo>
                <a:lnTo>
                  <a:pt x="21600" y="1209"/>
                </a:lnTo>
                <a:cubicBezTo>
                  <a:pt x="21600" y="541"/>
                  <a:pt x="21470" y="0"/>
                  <a:pt x="21310" y="0"/>
                </a:cubicBezTo>
                <a:lnTo>
                  <a:pt x="290" y="0"/>
                </a:lnTo>
                <a:close/>
              </a:path>
            </a:pathLst>
          </a:cu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pPr/>
            <a:r>
              <a:t>Set up testthat infrastructure</a:t>
            </a:r>
          </a:p>
        </p:txBody>
      </p:sp>
      <p:sp>
        <p:nvSpPr>
          <p:cNvPr id="133" name="Create test file matching script"/>
          <p:cNvSpPr/>
          <p:nvPr/>
        </p:nvSpPr>
        <p:spPr>
          <a:xfrm>
            <a:off x="6831508" y="6839770"/>
            <a:ext cx="4731148" cy="1089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21" y="0"/>
                </a:moveTo>
                <a:lnTo>
                  <a:pt x="2241" y="4078"/>
                </a:lnTo>
                <a:lnTo>
                  <a:pt x="290" y="4078"/>
                </a:lnTo>
                <a:cubicBezTo>
                  <a:pt x="130" y="4078"/>
                  <a:pt x="0" y="4641"/>
                  <a:pt x="0" y="5337"/>
                </a:cubicBezTo>
                <a:lnTo>
                  <a:pt x="0" y="20341"/>
                </a:lnTo>
                <a:cubicBezTo>
                  <a:pt x="0" y="21036"/>
                  <a:pt x="130" y="21600"/>
                  <a:pt x="290" y="21600"/>
                </a:cubicBezTo>
                <a:lnTo>
                  <a:pt x="21310" y="21600"/>
                </a:lnTo>
                <a:cubicBezTo>
                  <a:pt x="21470" y="21600"/>
                  <a:pt x="21600" y="21036"/>
                  <a:pt x="21600" y="20341"/>
                </a:cubicBezTo>
                <a:lnTo>
                  <a:pt x="21600" y="5337"/>
                </a:lnTo>
                <a:cubicBezTo>
                  <a:pt x="21600" y="4641"/>
                  <a:pt x="21470" y="4078"/>
                  <a:pt x="21310" y="4078"/>
                </a:cubicBezTo>
                <a:lnTo>
                  <a:pt x="3401" y="4078"/>
                </a:lnTo>
                <a:lnTo>
                  <a:pt x="2821" y="0"/>
                </a:lnTo>
                <a:close/>
              </a:path>
            </a:pathLst>
          </a:cu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pPr/>
            <a:r>
              <a:t>Create test file matching script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o far we’ve done this:"/>
          <p:cNvSpPr/>
          <p:nvPr>
            <p:ph type="title"/>
          </p:nvPr>
        </p:nvSpPr>
        <p:spPr>
          <a:xfrm>
            <a:off x="0" y="-1"/>
            <a:ext cx="13004801" cy="990601"/>
          </a:xfrm>
          <a:prstGeom prst="rect">
            <a:avLst/>
          </a:prstGeom>
        </p:spPr>
        <p:txBody>
          <a:bodyPr/>
          <a:lstStyle/>
          <a:p>
            <a:pPr/>
            <a:r>
              <a:t>So far we’ve done this:</a:t>
            </a:r>
          </a:p>
        </p:txBody>
      </p:sp>
      <p:sp>
        <p:nvSpPr>
          <p:cNvPr id="136" name="Write R code"/>
          <p:cNvSpPr/>
          <p:nvPr/>
        </p:nvSpPr>
        <p:spPr>
          <a:xfrm>
            <a:off x="1600161" y="3168098"/>
            <a:ext cx="2564697" cy="12700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pPr/>
            <a:r>
              <a:t>Write R code</a:t>
            </a:r>
          </a:p>
        </p:txBody>
      </p:sp>
      <p:sp>
        <p:nvSpPr>
          <p:cNvPr id="137" name="Reload code"/>
          <p:cNvSpPr/>
          <p:nvPr/>
        </p:nvSpPr>
        <p:spPr>
          <a:xfrm>
            <a:off x="7309201" y="3168098"/>
            <a:ext cx="2564697" cy="12700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pPr/>
            <a:r>
              <a:t>Reload code</a:t>
            </a:r>
          </a:p>
        </p:txBody>
      </p:sp>
      <p:cxnSp>
        <p:nvCxnSpPr>
          <p:cNvPr id="138" name="Connection Line"/>
          <p:cNvCxnSpPr>
            <a:stCxn id="136" idx="0"/>
            <a:endCxn id="137" idx="0"/>
          </p:cNvCxnSpPr>
          <p:nvPr/>
        </p:nvCxnSpPr>
        <p:spPr>
          <a:xfrm>
            <a:off x="2882509" y="3803098"/>
            <a:ext cx="5709041" cy="1"/>
          </a:xfrm>
          <a:prstGeom prst="straightConnector1">
            <a:avLst/>
          </a:prstGeom>
          <a:ln w="508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cxnSp>
        <p:nvCxnSpPr>
          <p:cNvPr id="139" name="Connection Line"/>
          <p:cNvCxnSpPr>
            <a:stCxn id="137" idx="0"/>
            <a:endCxn id="141" idx="0"/>
          </p:cNvCxnSpPr>
          <p:nvPr/>
        </p:nvCxnSpPr>
        <p:spPr>
          <a:xfrm flipH="1">
            <a:off x="6001454" y="3803098"/>
            <a:ext cx="2590096" cy="3850193"/>
          </a:xfrm>
          <a:prstGeom prst="straightConnector1">
            <a:avLst/>
          </a:prstGeom>
          <a:ln w="508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cxnSp>
        <p:nvCxnSpPr>
          <p:cNvPr id="140" name="Connection Line"/>
          <p:cNvCxnSpPr>
            <a:stCxn id="141" idx="0"/>
            <a:endCxn id="136" idx="0"/>
          </p:cNvCxnSpPr>
          <p:nvPr/>
        </p:nvCxnSpPr>
        <p:spPr>
          <a:xfrm flipH="1" flipV="1">
            <a:off x="2882509" y="3803098"/>
            <a:ext cx="3118946" cy="3850193"/>
          </a:xfrm>
          <a:prstGeom prst="straightConnector1">
            <a:avLst/>
          </a:prstGeom>
          <a:ln w="508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sp>
        <p:nvSpPr>
          <p:cNvPr id="141" name="Explore in console"/>
          <p:cNvSpPr/>
          <p:nvPr/>
        </p:nvSpPr>
        <p:spPr>
          <a:xfrm>
            <a:off x="4719106" y="7018290"/>
            <a:ext cx="2564696" cy="12700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pPr/>
            <a:r>
              <a:t>Explore in console</a:t>
            </a:r>
          </a:p>
        </p:txBody>
      </p:sp>
      <p:sp>
        <p:nvSpPr>
          <p:cNvPr id="142" name="Cmd/Ctrl + Shift + L"/>
          <p:cNvSpPr txBox="1"/>
          <p:nvPr/>
        </p:nvSpPr>
        <p:spPr>
          <a:xfrm>
            <a:off x="6862762" y="4493977"/>
            <a:ext cx="3457576" cy="599442"/>
          </a:xfrm>
          <a:prstGeom prst="rect">
            <a:avLst/>
          </a:prstGeom>
          <a:solidFill>
            <a:schemeClr val="accent5">
              <a:hueOff val="2498135"/>
              <a:satOff val="-57619"/>
              <a:lumOff val="5585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/>
            </a:lvl1pPr>
          </a:lstStyle>
          <a:p>
            <a:pPr/>
            <a:r>
              <a:t>Cmd/Ctrl + Shift + L</a:t>
            </a:r>
          </a:p>
        </p:txBody>
      </p:sp>
      <p:sp>
        <p:nvSpPr>
          <p:cNvPr id="143" name="devtools::load_all()"/>
          <p:cNvSpPr txBox="1"/>
          <p:nvPr/>
        </p:nvSpPr>
        <p:spPr>
          <a:xfrm>
            <a:off x="5994399" y="5080210"/>
            <a:ext cx="3525442" cy="584201"/>
          </a:xfrm>
          <a:prstGeom prst="rect">
            <a:avLst/>
          </a:prstGeom>
          <a:solidFill>
            <a:schemeClr val="accent5">
              <a:hueOff val="2498135"/>
              <a:satOff val="-57619"/>
              <a:lumOff val="5585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devtools::load_all()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stthat gives a new workflow"/>
          <p:cNvSpPr/>
          <p:nvPr>
            <p:ph type="title"/>
          </p:nvPr>
        </p:nvSpPr>
        <p:spPr>
          <a:xfrm>
            <a:off x="0" y="-1"/>
            <a:ext cx="13004801" cy="990601"/>
          </a:xfrm>
          <a:prstGeom prst="rect">
            <a:avLst/>
          </a:prstGeom>
        </p:spPr>
        <p:txBody>
          <a:bodyPr/>
          <a:lstStyle/>
          <a:p>
            <a:pPr/>
            <a:r>
              <a:t>Testthat gives a new workflow</a:t>
            </a:r>
          </a:p>
        </p:txBody>
      </p:sp>
      <p:sp>
        <p:nvSpPr>
          <p:cNvPr id="146" name="Write R code"/>
          <p:cNvSpPr/>
          <p:nvPr/>
        </p:nvSpPr>
        <p:spPr>
          <a:xfrm>
            <a:off x="1600161" y="3168098"/>
            <a:ext cx="2564697" cy="12700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pPr/>
            <a:r>
              <a:t>Write R code</a:t>
            </a:r>
          </a:p>
        </p:txBody>
      </p:sp>
      <p:sp>
        <p:nvSpPr>
          <p:cNvPr id="147" name="Reload code"/>
          <p:cNvSpPr/>
          <p:nvPr/>
        </p:nvSpPr>
        <p:spPr>
          <a:xfrm>
            <a:off x="7309201" y="3168098"/>
            <a:ext cx="2564697" cy="12700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pPr/>
            <a:r>
              <a:t>Reload code</a:t>
            </a:r>
          </a:p>
        </p:txBody>
      </p:sp>
      <p:cxnSp>
        <p:nvCxnSpPr>
          <p:cNvPr id="148" name="Connection Line"/>
          <p:cNvCxnSpPr>
            <a:stCxn id="146" idx="0"/>
            <a:endCxn id="147" idx="0"/>
          </p:cNvCxnSpPr>
          <p:nvPr/>
        </p:nvCxnSpPr>
        <p:spPr>
          <a:xfrm>
            <a:off x="2882509" y="3803098"/>
            <a:ext cx="5709041" cy="1"/>
          </a:xfrm>
          <a:prstGeom prst="straightConnector1">
            <a:avLst/>
          </a:prstGeom>
          <a:ln w="508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cxnSp>
        <p:nvCxnSpPr>
          <p:cNvPr id="149" name="Connection Line"/>
          <p:cNvCxnSpPr>
            <a:stCxn id="147" idx="0"/>
            <a:endCxn id="151" idx="0"/>
          </p:cNvCxnSpPr>
          <p:nvPr/>
        </p:nvCxnSpPr>
        <p:spPr>
          <a:xfrm flipH="1">
            <a:off x="6006747" y="3803098"/>
            <a:ext cx="2584803" cy="3855002"/>
          </a:xfrm>
          <a:prstGeom prst="straightConnector1">
            <a:avLst/>
          </a:prstGeom>
          <a:ln w="508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cxnSp>
        <p:nvCxnSpPr>
          <p:cNvPr id="150" name="Connection Line"/>
          <p:cNvCxnSpPr>
            <a:stCxn id="151" idx="0"/>
            <a:endCxn id="146" idx="0"/>
          </p:cNvCxnSpPr>
          <p:nvPr/>
        </p:nvCxnSpPr>
        <p:spPr>
          <a:xfrm flipH="1" flipV="1">
            <a:off x="2882509" y="3803098"/>
            <a:ext cx="3124239" cy="3855002"/>
          </a:xfrm>
          <a:prstGeom prst="straightConnector1">
            <a:avLst/>
          </a:prstGeom>
          <a:ln w="508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sp>
        <p:nvSpPr>
          <p:cNvPr id="151" name="Run automated tests"/>
          <p:cNvSpPr/>
          <p:nvPr/>
        </p:nvSpPr>
        <p:spPr>
          <a:xfrm>
            <a:off x="4724400" y="7023100"/>
            <a:ext cx="2564696" cy="1270000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pPr/>
            <a:r>
              <a:t>Run automated tests</a:t>
            </a:r>
          </a:p>
        </p:txBody>
      </p:sp>
      <p:sp>
        <p:nvSpPr>
          <p:cNvPr id="152" name="Cmd/Ctrl + Shift + L"/>
          <p:cNvSpPr txBox="1"/>
          <p:nvPr/>
        </p:nvSpPr>
        <p:spPr>
          <a:xfrm>
            <a:off x="6862762" y="4493977"/>
            <a:ext cx="3457576" cy="599442"/>
          </a:xfrm>
          <a:prstGeom prst="rect">
            <a:avLst/>
          </a:prstGeom>
          <a:solidFill>
            <a:schemeClr val="accent5">
              <a:hueOff val="2498135"/>
              <a:satOff val="-57619"/>
              <a:lumOff val="5585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/>
            </a:lvl1pPr>
          </a:lstStyle>
          <a:p>
            <a:pPr/>
            <a:r>
              <a:t>Cmd/Ctrl + Shift + L</a:t>
            </a:r>
          </a:p>
        </p:txBody>
      </p:sp>
      <p:sp>
        <p:nvSpPr>
          <p:cNvPr id="153" name="devtools::load_all()"/>
          <p:cNvSpPr txBox="1"/>
          <p:nvPr/>
        </p:nvSpPr>
        <p:spPr>
          <a:xfrm>
            <a:off x="5994400" y="5067510"/>
            <a:ext cx="3525441" cy="584201"/>
          </a:xfrm>
          <a:prstGeom prst="rect">
            <a:avLst/>
          </a:prstGeom>
          <a:solidFill>
            <a:schemeClr val="accent5">
              <a:hueOff val="2498135"/>
              <a:satOff val="-57619"/>
              <a:lumOff val="5585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devtools::load_all()</a:t>
            </a:r>
          </a:p>
        </p:txBody>
      </p:sp>
      <p:sp>
        <p:nvSpPr>
          <p:cNvPr id="154" name="Cmd/Ctrl + Shift + T"/>
          <p:cNvSpPr txBox="1"/>
          <p:nvPr/>
        </p:nvSpPr>
        <p:spPr>
          <a:xfrm>
            <a:off x="4263101" y="8456169"/>
            <a:ext cx="3487294" cy="599443"/>
          </a:xfrm>
          <a:prstGeom prst="rect">
            <a:avLst/>
          </a:prstGeom>
          <a:solidFill>
            <a:schemeClr val="accent5">
              <a:hueOff val="2498135"/>
              <a:satOff val="-57619"/>
              <a:lumOff val="5585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/>
            </a:lvl1pPr>
          </a:lstStyle>
          <a:p>
            <a:pPr/>
            <a:r>
              <a:t>Cmd/Ctrl + Shift + T</a:t>
            </a:r>
          </a:p>
        </p:txBody>
      </p:sp>
      <p:sp>
        <p:nvSpPr>
          <p:cNvPr id="155" name="devtools::test()"/>
          <p:cNvSpPr txBox="1"/>
          <p:nvPr/>
        </p:nvSpPr>
        <p:spPr>
          <a:xfrm>
            <a:off x="3869699" y="9028940"/>
            <a:ext cx="2779515" cy="584201"/>
          </a:xfrm>
          <a:prstGeom prst="rect">
            <a:avLst/>
          </a:prstGeom>
          <a:solidFill>
            <a:schemeClr val="accent5">
              <a:hueOff val="2498135"/>
              <a:satOff val="-57619"/>
              <a:lumOff val="5585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devtools::test()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ut why load the code?"/>
          <p:cNvSpPr/>
          <p:nvPr>
            <p:ph type="title"/>
          </p:nvPr>
        </p:nvSpPr>
        <p:spPr>
          <a:xfrm>
            <a:off x="0" y="-1"/>
            <a:ext cx="13004801" cy="990601"/>
          </a:xfrm>
          <a:prstGeom prst="rect">
            <a:avLst/>
          </a:prstGeom>
        </p:spPr>
        <p:txBody>
          <a:bodyPr/>
          <a:lstStyle/>
          <a:p>
            <a:pPr/>
            <a:r>
              <a:t>But why load the code?</a:t>
            </a:r>
          </a:p>
        </p:txBody>
      </p:sp>
      <p:sp>
        <p:nvSpPr>
          <p:cNvPr id="158" name="Write R code"/>
          <p:cNvSpPr/>
          <p:nvPr/>
        </p:nvSpPr>
        <p:spPr>
          <a:xfrm>
            <a:off x="2117803" y="4003295"/>
            <a:ext cx="2564697" cy="12700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pPr/>
            <a:r>
              <a:t>Write R code</a:t>
            </a:r>
          </a:p>
        </p:txBody>
      </p:sp>
      <p:cxnSp>
        <p:nvCxnSpPr>
          <p:cNvPr id="159" name="Connection Line"/>
          <p:cNvCxnSpPr>
            <a:stCxn id="158" idx="0"/>
            <a:endCxn id="161" idx="0"/>
          </p:cNvCxnSpPr>
          <p:nvPr/>
        </p:nvCxnSpPr>
        <p:spPr>
          <a:xfrm>
            <a:off x="3400151" y="4638295"/>
            <a:ext cx="5815897" cy="1"/>
          </a:xfrm>
          <a:prstGeom prst="straightConnector1">
            <a:avLst/>
          </a:prstGeom>
          <a:ln w="508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cxnSp>
        <p:nvCxnSpPr>
          <p:cNvPr id="160" name="Connection Line"/>
          <p:cNvCxnSpPr>
            <a:stCxn id="161" idx="0"/>
            <a:endCxn id="158" idx="0"/>
          </p:cNvCxnSpPr>
          <p:nvPr/>
        </p:nvCxnSpPr>
        <p:spPr>
          <a:xfrm flipH="1">
            <a:off x="3400151" y="4638295"/>
            <a:ext cx="5815897" cy="1"/>
          </a:xfrm>
          <a:prstGeom prst="straightConnector1">
            <a:avLst/>
          </a:prstGeom>
          <a:ln w="508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sp>
        <p:nvSpPr>
          <p:cNvPr id="161" name="Run automated tests"/>
          <p:cNvSpPr/>
          <p:nvPr/>
        </p:nvSpPr>
        <p:spPr>
          <a:xfrm>
            <a:off x="7933699" y="4003295"/>
            <a:ext cx="2564697" cy="12700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pPr/>
            <a:r>
              <a:t>Run automated tests</a:t>
            </a:r>
          </a:p>
        </p:txBody>
      </p:sp>
      <p:sp>
        <p:nvSpPr>
          <p:cNvPr id="162" name="Cmd/Ctrl + Shift + T"/>
          <p:cNvSpPr txBox="1"/>
          <p:nvPr/>
        </p:nvSpPr>
        <p:spPr>
          <a:xfrm>
            <a:off x="7339403" y="5433569"/>
            <a:ext cx="3487294" cy="599443"/>
          </a:xfrm>
          <a:prstGeom prst="rect">
            <a:avLst/>
          </a:prstGeom>
          <a:solidFill>
            <a:schemeClr val="accent5">
              <a:hueOff val="2498135"/>
              <a:satOff val="-57619"/>
              <a:lumOff val="5585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900"/>
            </a:lvl1pPr>
          </a:lstStyle>
          <a:p>
            <a:pPr/>
            <a:r>
              <a:t>Cmd/Ctrl + Shift + T</a:t>
            </a:r>
          </a:p>
        </p:txBody>
      </p:sp>
      <p:sp>
        <p:nvSpPr>
          <p:cNvPr id="163" name="devtools::test()"/>
          <p:cNvSpPr txBox="1"/>
          <p:nvPr/>
        </p:nvSpPr>
        <p:spPr>
          <a:xfrm>
            <a:off x="6993899" y="6133340"/>
            <a:ext cx="2779515" cy="584201"/>
          </a:xfrm>
          <a:prstGeom prst="rect">
            <a:avLst/>
          </a:prstGeom>
          <a:solidFill>
            <a:schemeClr val="accent5">
              <a:hueOff val="2498135"/>
              <a:satOff val="-57619"/>
              <a:lumOff val="5585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devtools::test()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at_pos &lt;- function(i) {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900"/>
            </a:pPr>
            <a:r>
              <a:t>at_pos &lt;- function(i) {</a:t>
            </a:r>
          </a:p>
          <a:p>
            <a:pPr>
              <a:defRPr sz="2900"/>
            </a:pPr>
            <a:r>
              <a:t>  add_cols(df1, df2, where = i)</a:t>
            </a:r>
          </a:p>
          <a:p>
            <a:pPr>
              <a:defRPr sz="2900"/>
            </a:pPr>
            <a:r>
              <a:t>}</a:t>
            </a:r>
          </a:p>
          <a:p>
            <a:pPr>
              <a:defRPr sz="2900"/>
            </a:pPr>
          </a:p>
          <a:p>
            <a:pPr>
              <a:defRPr sz="2900"/>
            </a:pPr>
            <a:r>
              <a:t>expect_named(at_pos(1), c("X", "Y", "a", "b", "c"))</a:t>
            </a:r>
          </a:p>
          <a:p>
            <a:pPr>
              <a:defRPr sz="2900"/>
            </a:pPr>
            <a:r>
              <a:t>expect_named(at_pos(2), c("a", "X", "Y", "b", "c"))</a:t>
            </a:r>
          </a:p>
          <a:p>
            <a:pPr>
              <a:defRPr sz="2900"/>
            </a:pPr>
            <a:r>
              <a:t>expect_named(at_pos(3), c("a", "b", "X", "Y", "c"))</a:t>
            </a:r>
          </a:p>
          <a:p>
            <a:pPr>
              <a:defRPr sz="2900"/>
            </a:pPr>
            <a:r>
              <a:t>expect_named(at_pos(4), c("a", "b", "c", "X", "Y"))</a:t>
            </a:r>
          </a:p>
        </p:txBody>
      </p:sp>
      <p:sp>
        <p:nvSpPr>
          <p:cNvPr id="166" name="Key idea of unit testing is to automate!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 idea of unit testing is to automate!</a:t>
            </a:r>
          </a:p>
        </p:txBody>
      </p:sp>
      <p:sp>
        <p:nvSpPr>
          <p:cNvPr id="167" name="Helper function to reduce duplication"/>
          <p:cNvSpPr/>
          <p:nvPr/>
        </p:nvSpPr>
        <p:spPr>
          <a:xfrm>
            <a:off x="2984500" y="1872605"/>
            <a:ext cx="6016229" cy="1107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8" y="0"/>
                </a:moveTo>
                <a:cubicBezTo>
                  <a:pt x="102" y="0"/>
                  <a:pt x="0" y="554"/>
                  <a:pt x="0" y="1238"/>
                </a:cubicBezTo>
                <a:lnTo>
                  <a:pt x="0" y="15989"/>
                </a:lnTo>
                <a:cubicBezTo>
                  <a:pt x="0" y="16673"/>
                  <a:pt x="102" y="17227"/>
                  <a:pt x="228" y="17227"/>
                </a:cubicBezTo>
                <a:lnTo>
                  <a:pt x="881" y="17227"/>
                </a:lnTo>
                <a:lnTo>
                  <a:pt x="1337" y="21600"/>
                </a:lnTo>
                <a:lnTo>
                  <a:pt x="1793" y="17227"/>
                </a:lnTo>
                <a:lnTo>
                  <a:pt x="21372" y="17227"/>
                </a:lnTo>
                <a:cubicBezTo>
                  <a:pt x="21498" y="17227"/>
                  <a:pt x="21600" y="16673"/>
                  <a:pt x="21600" y="15989"/>
                </a:cubicBezTo>
                <a:lnTo>
                  <a:pt x="21600" y="1238"/>
                </a:lnTo>
                <a:cubicBezTo>
                  <a:pt x="21600" y="554"/>
                  <a:pt x="21498" y="0"/>
                  <a:pt x="21372" y="0"/>
                </a:cubicBezTo>
                <a:lnTo>
                  <a:pt x="228" y="0"/>
                </a:lnTo>
                <a:close/>
              </a:path>
            </a:pathLst>
          </a:cu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pPr/>
            <a:r>
              <a:t>Helper function to reduce duplication</a:t>
            </a:r>
          </a:p>
        </p:txBody>
      </p:sp>
      <p:sp>
        <p:nvSpPr>
          <p:cNvPr id="168" name="Describes an expected property of the output"/>
          <p:cNvSpPr/>
          <p:nvPr/>
        </p:nvSpPr>
        <p:spPr>
          <a:xfrm>
            <a:off x="965200" y="7933147"/>
            <a:ext cx="7058422" cy="1089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89" y="0"/>
                </a:moveTo>
                <a:lnTo>
                  <a:pt x="1400" y="4084"/>
                </a:lnTo>
                <a:lnTo>
                  <a:pt x="194" y="4084"/>
                </a:lnTo>
                <a:cubicBezTo>
                  <a:pt x="87" y="4084"/>
                  <a:pt x="0" y="4648"/>
                  <a:pt x="0" y="5343"/>
                </a:cubicBezTo>
                <a:lnTo>
                  <a:pt x="0" y="20341"/>
                </a:lnTo>
                <a:cubicBezTo>
                  <a:pt x="0" y="21036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036"/>
                  <a:pt x="21600" y="20341"/>
                </a:cubicBezTo>
                <a:lnTo>
                  <a:pt x="21600" y="5343"/>
                </a:lnTo>
                <a:cubicBezTo>
                  <a:pt x="21600" y="4648"/>
                  <a:pt x="21513" y="4084"/>
                  <a:pt x="21406" y="4084"/>
                </a:cubicBezTo>
                <a:lnTo>
                  <a:pt x="2178" y="4084"/>
                </a:lnTo>
                <a:lnTo>
                  <a:pt x="1789" y="0"/>
                </a:lnTo>
                <a:close/>
              </a:path>
            </a:pathLst>
          </a:cu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pPr/>
            <a:r>
              <a:t>Describes an expected property of the 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# In tests/testthat/test-add_cols.R…"/>
          <p:cNvSpPr/>
          <p:nvPr>
            <p:ph type="body" idx="1"/>
          </p:nvPr>
        </p:nvSpPr>
        <p:spPr>
          <a:xfrm>
            <a:off x="482600" y="1460500"/>
            <a:ext cx="12039600" cy="7696200"/>
          </a:xfrm>
          <a:prstGeom prst="rect">
            <a:avLst/>
          </a:prstGeom>
        </p:spPr>
        <p:txBody>
          <a:bodyPr/>
          <a:lstStyle/>
          <a:p>
            <a:pPr>
              <a:defRPr sz="2900"/>
            </a:pPr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In tests/testthat/test-add_cols.R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>
              <a:defRPr sz="2900"/>
            </a:pPr>
          </a:p>
          <a:p>
            <a:pPr>
              <a:defRPr sz="2900"/>
            </a:pPr>
            <a:r>
              <a:t>test_that("can add column at any position", {</a:t>
            </a:r>
          </a:p>
          <a:p>
            <a:pPr>
              <a:defRPr sz="2900"/>
            </a:pPr>
            <a:r>
              <a:t>  at_pos &lt;- function(i) {</a:t>
            </a:r>
          </a:p>
          <a:p>
            <a:pPr>
              <a:defRPr sz="2900"/>
            </a:pPr>
            <a:r>
              <a:t>    add_cols(df1, df2, where = i)</a:t>
            </a:r>
          </a:p>
          <a:p>
            <a:pPr>
              <a:defRPr sz="2900"/>
            </a:pPr>
            <a:r>
              <a:t>  }</a:t>
            </a:r>
          </a:p>
          <a:p>
            <a:pPr>
              <a:defRPr sz="2900"/>
            </a:pPr>
            <a:r>
              <a:t>  </a:t>
            </a:r>
          </a:p>
          <a:p>
            <a:pPr>
              <a:defRPr sz="2900"/>
            </a:pPr>
            <a:r>
              <a:t>  expect_named(at_pos(1), c("X", "Y", "a", "b", "c"))</a:t>
            </a:r>
          </a:p>
          <a:p>
            <a:pPr>
              <a:defRPr sz="2900"/>
            </a:pPr>
            <a:r>
              <a:t>  expect_named(at_pos(2), c("a", "X", "Y", "b", "c"))</a:t>
            </a:r>
          </a:p>
          <a:p>
            <a:pPr>
              <a:defRPr sz="2900"/>
            </a:pPr>
            <a:r>
              <a:t>  expect_named(at_pos(3), c("a", "b", "X", "Y", "c"))</a:t>
            </a:r>
          </a:p>
          <a:p>
            <a:pPr>
              <a:defRPr sz="2900"/>
            </a:pPr>
            <a:r>
              <a:t>  expect_named(at_pos(4), c("a", "b", "c", "X", "Y"))</a:t>
            </a:r>
          </a:p>
          <a:p>
            <a:pPr>
              <a:defRPr sz="2900"/>
            </a:pPr>
            <a:r>
              <a:t>})</a:t>
            </a:r>
          </a:p>
        </p:txBody>
      </p:sp>
      <p:sp>
        <p:nvSpPr>
          <p:cNvPr id="171" name="And this automation must follow conventions"/>
          <p:cNvSpPr/>
          <p:nvPr>
            <p:ph type="title"/>
          </p:nvPr>
        </p:nvSpPr>
        <p:spPr>
          <a:xfrm>
            <a:off x="-1" y="0"/>
            <a:ext cx="13004801" cy="990600"/>
          </a:xfrm>
          <a:prstGeom prst="rect">
            <a:avLst/>
          </a:prstGeom>
        </p:spPr>
        <p:txBody>
          <a:bodyPr/>
          <a:lstStyle/>
          <a:p>
            <a:pPr/>
            <a:r>
              <a:t>And this automation must follow conventions</a:t>
            </a:r>
          </a:p>
        </p:txBody>
      </p:sp>
      <p:sp>
        <p:nvSpPr>
          <p:cNvPr id="172" name="Tests for R/add_cols.R"/>
          <p:cNvSpPr/>
          <p:nvPr/>
        </p:nvSpPr>
        <p:spPr>
          <a:xfrm>
            <a:off x="6051712" y="507999"/>
            <a:ext cx="3814764" cy="1191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0" y="0"/>
                </a:moveTo>
                <a:cubicBezTo>
                  <a:pt x="161" y="0"/>
                  <a:pt x="0" y="516"/>
                  <a:pt x="0" y="1152"/>
                </a:cubicBezTo>
                <a:lnTo>
                  <a:pt x="0" y="15986"/>
                </a:lnTo>
                <a:cubicBezTo>
                  <a:pt x="0" y="16622"/>
                  <a:pt x="161" y="17137"/>
                  <a:pt x="360" y="17137"/>
                </a:cubicBezTo>
                <a:lnTo>
                  <a:pt x="1975" y="17137"/>
                </a:lnTo>
                <a:lnTo>
                  <a:pt x="2694" y="21600"/>
                </a:lnTo>
                <a:lnTo>
                  <a:pt x="3416" y="17137"/>
                </a:lnTo>
                <a:lnTo>
                  <a:pt x="21240" y="17137"/>
                </a:lnTo>
                <a:cubicBezTo>
                  <a:pt x="21439" y="17137"/>
                  <a:pt x="21600" y="16622"/>
                  <a:pt x="21600" y="15986"/>
                </a:cubicBezTo>
                <a:lnTo>
                  <a:pt x="21600" y="1152"/>
                </a:lnTo>
                <a:cubicBezTo>
                  <a:pt x="21600" y="516"/>
                  <a:pt x="21439" y="0"/>
                  <a:pt x="21240" y="0"/>
                </a:cubicBezTo>
                <a:lnTo>
                  <a:pt x="360" y="0"/>
                </a:lnTo>
                <a:close/>
              </a:path>
            </a:pathLst>
          </a:cu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pPr/>
            <a:r>
              <a:t>Tests for R/add_cols.R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sts are organised in three layer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Tests are organised in three layers</a:t>
            </a:r>
          </a:p>
        </p:txBody>
      </p:sp>
      <p:sp>
        <p:nvSpPr>
          <p:cNvPr id="175" name="Rectangle"/>
          <p:cNvSpPr/>
          <p:nvPr/>
        </p:nvSpPr>
        <p:spPr>
          <a:xfrm>
            <a:off x="742092" y="1829534"/>
            <a:ext cx="10821631" cy="75392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</p:spPr>
        <p:txBody>
          <a:bodyPr lIns="63500" tIns="63500" rIns="63500" bIns="63500" anchor="ctr"/>
          <a:lstStyle/>
          <a:p>
            <a:pPr algn="ctr"/>
          </a:p>
        </p:txBody>
      </p:sp>
      <p:grpSp>
        <p:nvGrpSpPr>
          <p:cNvPr id="182" name="Group"/>
          <p:cNvGrpSpPr/>
          <p:nvPr/>
        </p:nvGrpSpPr>
        <p:grpSpPr>
          <a:xfrm>
            <a:off x="1494380" y="2671889"/>
            <a:ext cx="2326591" cy="3627958"/>
            <a:chOff x="0" y="52069"/>
            <a:chExt cx="2326590" cy="3627957"/>
          </a:xfrm>
        </p:grpSpPr>
        <p:sp>
          <p:nvSpPr>
            <p:cNvPr id="176" name="Rectangle"/>
            <p:cNvSpPr/>
            <p:nvPr/>
          </p:nvSpPr>
          <p:spPr>
            <a:xfrm>
              <a:off x="12700" y="673100"/>
              <a:ext cx="2313891" cy="3006927"/>
            </a:xfrm>
            <a:prstGeom prst="rect">
              <a:avLst/>
            </a:prstGeom>
            <a:solidFill>
              <a:srgbClr val="FFFFFF">
                <a:alpha val="29711"/>
              </a:srgbClr>
            </a:solidFill>
            <a:ln w="25400" cap="flat">
              <a:solidFill>
                <a:schemeClr val="accent1">
                  <a:hueOff val="-9935710"/>
                  <a:satOff val="-80396"/>
                  <a:lumOff val="-17077"/>
                </a:schemeClr>
              </a:solidFill>
              <a:prstDash val="solid"/>
              <a:miter lim="400000"/>
            </a:ln>
            <a:effectLst/>
          </p:spPr>
          <p:txBody>
            <a:bodyPr wrap="square" lIns="63500" tIns="63500" rIns="63500" bIns="63500" numCol="1" anchor="ctr">
              <a:noAutofit/>
            </a:bodyPr>
            <a:lstStyle/>
            <a:p>
              <a:pPr algn="ctr"/>
            </a:p>
          </p:txBody>
        </p:sp>
        <p:sp>
          <p:nvSpPr>
            <p:cNvPr id="177" name="Expectation"/>
            <p:cNvSpPr txBox="1"/>
            <p:nvPr/>
          </p:nvSpPr>
          <p:spPr>
            <a:xfrm>
              <a:off x="150142" y="832467"/>
              <a:ext cx="1844346" cy="556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Expectation</a:t>
              </a:r>
            </a:p>
          </p:txBody>
        </p:sp>
        <p:sp>
          <p:nvSpPr>
            <p:cNvPr id="178" name="Expectation"/>
            <p:cNvSpPr txBox="1"/>
            <p:nvPr/>
          </p:nvSpPr>
          <p:spPr>
            <a:xfrm>
              <a:off x="150142" y="1492867"/>
              <a:ext cx="1844346" cy="556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Expectation</a:t>
              </a:r>
            </a:p>
          </p:txBody>
        </p:sp>
        <p:sp>
          <p:nvSpPr>
            <p:cNvPr id="179" name="Expectation"/>
            <p:cNvSpPr txBox="1"/>
            <p:nvPr/>
          </p:nvSpPr>
          <p:spPr>
            <a:xfrm>
              <a:off x="150142" y="2813667"/>
              <a:ext cx="1844346" cy="556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Expectation</a:t>
              </a:r>
            </a:p>
          </p:txBody>
        </p:sp>
        <p:sp>
          <p:nvSpPr>
            <p:cNvPr id="180" name="Expectation"/>
            <p:cNvSpPr txBox="1"/>
            <p:nvPr/>
          </p:nvSpPr>
          <p:spPr>
            <a:xfrm>
              <a:off x="150142" y="2153267"/>
              <a:ext cx="1844346" cy="556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Expectation</a:t>
              </a:r>
            </a:p>
          </p:txBody>
        </p:sp>
        <p:sp>
          <p:nvSpPr>
            <p:cNvPr id="181" name="Test"/>
            <p:cNvSpPr txBox="1"/>
            <p:nvPr/>
          </p:nvSpPr>
          <p:spPr>
            <a:xfrm>
              <a:off x="0" y="52069"/>
              <a:ext cx="750723" cy="556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/>
              </a:lvl1pPr>
            </a:lstStyle>
            <a:p>
              <a:pPr/>
              <a:r>
                <a:t>Test</a:t>
              </a:r>
            </a:p>
          </p:txBody>
        </p:sp>
      </p:grpSp>
      <p:grpSp>
        <p:nvGrpSpPr>
          <p:cNvPr id="188" name="Group"/>
          <p:cNvGrpSpPr/>
          <p:nvPr/>
        </p:nvGrpSpPr>
        <p:grpSpPr>
          <a:xfrm>
            <a:off x="4989612" y="2207356"/>
            <a:ext cx="2326591" cy="2816827"/>
            <a:chOff x="0" y="52069"/>
            <a:chExt cx="2326590" cy="2816826"/>
          </a:xfrm>
        </p:grpSpPr>
        <p:sp>
          <p:nvSpPr>
            <p:cNvPr id="183" name="Rectangle"/>
            <p:cNvSpPr/>
            <p:nvPr/>
          </p:nvSpPr>
          <p:spPr>
            <a:xfrm>
              <a:off x="12700" y="673100"/>
              <a:ext cx="2313891" cy="2195796"/>
            </a:xfrm>
            <a:prstGeom prst="rect">
              <a:avLst/>
            </a:prstGeom>
            <a:solidFill>
              <a:srgbClr val="FFFFFF">
                <a:alpha val="29711"/>
              </a:srgbClr>
            </a:solidFill>
            <a:ln w="25400" cap="flat">
              <a:solidFill>
                <a:schemeClr val="accent1">
                  <a:hueOff val="-9935710"/>
                  <a:satOff val="-80396"/>
                  <a:lumOff val="-17077"/>
                </a:schemeClr>
              </a:solidFill>
              <a:prstDash val="solid"/>
              <a:miter lim="400000"/>
            </a:ln>
            <a:effectLst/>
          </p:spPr>
          <p:txBody>
            <a:bodyPr wrap="square" lIns="63500" tIns="63500" rIns="63500" bIns="63500" numCol="1" anchor="ctr">
              <a:noAutofit/>
            </a:bodyPr>
            <a:lstStyle/>
            <a:p>
              <a:pPr algn="ctr"/>
            </a:p>
          </p:txBody>
        </p:sp>
        <p:sp>
          <p:nvSpPr>
            <p:cNvPr id="184" name="Expectation"/>
            <p:cNvSpPr txBox="1"/>
            <p:nvPr/>
          </p:nvSpPr>
          <p:spPr>
            <a:xfrm>
              <a:off x="150142" y="832467"/>
              <a:ext cx="1844346" cy="556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Expectation</a:t>
              </a:r>
            </a:p>
          </p:txBody>
        </p:sp>
        <p:sp>
          <p:nvSpPr>
            <p:cNvPr id="185" name="Expectation"/>
            <p:cNvSpPr txBox="1"/>
            <p:nvPr/>
          </p:nvSpPr>
          <p:spPr>
            <a:xfrm>
              <a:off x="150142" y="1492867"/>
              <a:ext cx="1844346" cy="556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Expectation</a:t>
              </a:r>
            </a:p>
          </p:txBody>
        </p:sp>
        <p:sp>
          <p:nvSpPr>
            <p:cNvPr id="186" name="Expectation"/>
            <p:cNvSpPr txBox="1"/>
            <p:nvPr/>
          </p:nvSpPr>
          <p:spPr>
            <a:xfrm>
              <a:off x="150142" y="2153267"/>
              <a:ext cx="1844346" cy="556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Expectation</a:t>
              </a:r>
            </a:p>
          </p:txBody>
        </p:sp>
        <p:sp>
          <p:nvSpPr>
            <p:cNvPr id="187" name="Test"/>
            <p:cNvSpPr txBox="1"/>
            <p:nvPr/>
          </p:nvSpPr>
          <p:spPr>
            <a:xfrm>
              <a:off x="0" y="52069"/>
              <a:ext cx="750723" cy="556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/>
              </a:lvl1pPr>
            </a:lstStyle>
            <a:p>
              <a:pPr/>
              <a:r>
                <a:t>Test</a:t>
              </a:r>
            </a:p>
          </p:txBody>
        </p:sp>
      </p:grpSp>
      <p:grpSp>
        <p:nvGrpSpPr>
          <p:cNvPr id="192" name="Group"/>
          <p:cNvGrpSpPr/>
          <p:nvPr/>
        </p:nvGrpSpPr>
        <p:grpSpPr>
          <a:xfrm>
            <a:off x="3623328" y="6837400"/>
            <a:ext cx="2326591" cy="1496028"/>
            <a:chOff x="0" y="52069"/>
            <a:chExt cx="2326590" cy="1496026"/>
          </a:xfrm>
        </p:grpSpPr>
        <p:sp>
          <p:nvSpPr>
            <p:cNvPr id="189" name="Rectangle"/>
            <p:cNvSpPr/>
            <p:nvPr/>
          </p:nvSpPr>
          <p:spPr>
            <a:xfrm>
              <a:off x="12700" y="673100"/>
              <a:ext cx="2313891" cy="874997"/>
            </a:xfrm>
            <a:prstGeom prst="rect">
              <a:avLst/>
            </a:prstGeom>
            <a:solidFill>
              <a:srgbClr val="FFFFFF">
                <a:alpha val="29711"/>
              </a:srgbClr>
            </a:solidFill>
            <a:ln w="25400" cap="flat">
              <a:solidFill>
                <a:schemeClr val="accent1">
                  <a:hueOff val="-9935710"/>
                  <a:satOff val="-80396"/>
                  <a:lumOff val="-17077"/>
                </a:schemeClr>
              </a:solidFill>
              <a:prstDash val="solid"/>
              <a:miter lim="400000"/>
            </a:ln>
            <a:effectLst/>
          </p:spPr>
          <p:txBody>
            <a:bodyPr wrap="square" lIns="63500" tIns="63500" rIns="63500" bIns="63500" numCol="1" anchor="ctr">
              <a:noAutofit/>
            </a:bodyPr>
            <a:lstStyle/>
            <a:p>
              <a:pPr algn="ctr"/>
            </a:p>
          </p:txBody>
        </p:sp>
        <p:sp>
          <p:nvSpPr>
            <p:cNvPr id="190" name="Expectation"/>
            <p:cNvSpPr txBox="1"/>
            <p:nvPr/>
          </p:nvSpPr>
          <p:spPr>
            <a:xfrm>
              <a:off x="150142" y="832467"/>
              <a:ext cx="1844346" cy="556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Expectation</a:t>
              </a:r>
            </a:p>
          </p:txBody>
        </p:sp>
        <p:sp>
          <p:nvSpPr>
            <p:cNvPr id="191" name="Test"/>
            <p:cNvSpPr txBox="1"/>
            <p:nvPr/>
          </p:nvSpPr>
          <p:spPr>
            <a:xfrm>
              <a:off x="0" y="52069"/>
              <a:ext cx="750723" cy="556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/>
              </a:lvl1pPr>
            </a:lstStyle>
            <a:p>
              <a:pPr/>
              <a:r>
                <a:t>Test</a:t>
              </a:r>
            </a:p>
          </p:txBody>
        </p:sp>
      </p:grpSp>
      <p:grpSp>
        <p:nvGrpSpPr>
          <p:cNvPr id="201" name="Group"/>
          <p:cNvGrpSpPr/>
          <p:nvPr/>
        </p:nvGrpSpPr>
        <p:grpSpPr>
          <a:xfrm>
            <a:off x="7850594" y="3303351"/>
            <a:ext cx="2326591" cy="4798027"/>
            <a:chOff x="0" y="52069"/>
            <a:chExt cx="2326590" cy="4798026"/>
          </a:xfrm>
        </p:grpSpPr>
        <p:sp>
          <p:nvSpPr>
            <p:cNvPr id="193" name="Rectangle"/>
            <p:cNvSpPr/>
            <p:nvPr/>
          </p:nvSpPr>
          <p:spPr>
            <a:xfrm>
              <a:off x="12700" y="673100"/>
              <a:ext cx="2313891" cy="4176996"/>
            </a:xfrm>
            <a:prstGeom prst="rect">
              <a:avLst/>
            </a:prstGeom>
            <a:solidFill>
              <a:srgbClr val="FFFFFF">
                <a:alpha val="29711"/>
              </a:srgbClr>
            </a:solidFill>
            <a:ln w="25400" cap="flat">
              <a:solidFill>
                <a:schemeClr val="accent1">
                  <a:hueOff val="-9935710"/>
                  <a:satOff val="-80396"/>
                  <a:lumOff val="-17077"/>
                </a:schemeClr>
              </a:solidFill>
              <a:prstDash val="solid"/>
              <a:miter lim="400000"/>
            </a:ln>
            <a:effectLst/>
          </p:spPr>
          <p:txBody>
            <a:bodyPr wrap="square" lIns="63500" tIns="63500" rIns="63500" bIns="63500" numCol="1" anchor="ctr">
              <a:noAutofit/>
            </a:bodyPr>
            <a:lstStyle/>
            <a:p>
              <a:pPr algn="ctr"/>
            </a:p>
          </p:txBody>
        </p:sp>
        <p:sp>
          <p:nvSpPr>
            <p:cNvPr id="194" name="Expectation"/>
            <p:cNvSpPr txBox="1"/>
            <p:nvPr/>
          </p:nvSpPr>
          <p:spPr>
            <a:xfrm>
              <a:off x="150142" y="832467"/>
              <a:ext cx="1844346" cy="556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Expectation</a:t>
              </a:r>
            </a:p>
          </p:txBody>
        </p:sp>
        <p:sp>
          <p:nvSpPr>
            <p:cNvPr id="195" name="Expectation"/>
            <p:cNvSpPr txBox="1"/>
            <p:nvPr/>
          </p:nvSpPr>
          <p:spPr>
            <a:xfrm>
              <a:off x="150142" y="1492867"/>
              <a:ext cx="1844346" cy="556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Expectation</a:t>
              </a:r>
            </a:p>
          </p:txBody>
        </p:sp>
        <p:sp>
          <p:nvSpPr>
            <p:cNvPr id="196" name="Expectation"/>
            <p:cNvSpPr txBox="1"/>
            <p:nvPr/>
          </p:nvSpPr>
          <p:spPr>
            <a:xfrm>
              <a:off x="150142" y="2813667"/>
              <a:ext cx="1844346" cy="556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Expectation</a:t>
              </a:r>
            </a:p>
          </p:txBody>
        </p:sp>
        <p:sp>
          <p:nvSpPr>
            <p:cNvPr id="197" name="Expectation"/>
            <p:cNvSpPr txBox="1"/>
            <p:nvPr/>
          </p:nvSpPr>
          <p:spPr>
            <a:xfrm>
              <a:off x="150142" y="2153267"/>
              <a:ext cx="1844346" cy="556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Expectation</a:t>
              </a:r>
            </a:p>
          </p:txBody>
        </p:sp>
        <p:sp>
          <p:nvSpPr>
            <p:cNvPr id="198" name="Test"/>
            <p:cNvSpPr txBox="1"/>
            <p:nvPr/>
          </p:nvSpPr>
          <p:spPr>
            <a:xfrm>
              <a:off x="0" y="52069"/>
              <a:ext cx="750723" cy="556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/>
              </a:lvl1pPr>
            </a:lstStyle>
            <a:p>
              <a:pPr/>
              <a:r>
                <a:t>Test</a:t>
              </a:r>
            </a:p>
          </p:txBody>
        </p:sp>
        <p:sp>
          <p:nvSpPr>
            <p:cNvPr id="199" name="Expectation"/>
            <p:cNvSpPr txBox="1"/>
            <p:nvPr/>
          </p:nvSpPr>
          <p:spPr>
            <a:xfrm>
              <a:off x="150142" y="3474067"/>
              <a:ext cx="1844346" cy="556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Expectation</a:t>
              </a:r>
            </a:p>
          </p:txBody>
        </p:sp>
        <p:sp>
          <p:nvSpPr>
            <p:cNvPr id="200" name="Expectation"/>
            <p:cNvSpPr txBox="1"/>
            <p:nvPr/>
          </p:nvSpPr>
          <p:spPr>
            <a:xfrm>
              <a:off x="150142" y="4134467"/>
              <a:ext cx="1844346" cy="556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Expectation</a:t>
              </a:r>
            </a:p>
          </p:txBody>
        </p:sp>
      </p:grpSp>
      <p:sp>
        <p:nvSpPr>
          <p:cNvPr id="202" name="File"/>
          <p:cNvSpPr txBox="1"/>
          <p:nvPr/>
        </p:nvSpPr>
        <p:spPr>
          <a:xfrm>
            <a:off x="729392" y="1208503"/>
            <a:ext cx="675742" cy="556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defRPr>
            </a:lvl1pPr>
          </a:lstStyle>
          <a:p>
            <a:pPr>
              <a:defRPr>
                <a:solidFill>
                  <a:schemeClr val="accent1">
                    <a:hueOff val="-9935710"/>
                    <a:satOff val="-80396"/>
                    <a:lumOff val="-17077"/>
                  </a:schemeClr>
                </a:solidFill>
              </a:defRPr>
            </a:pPr>
            <a:r>
              <a: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File</a:t>
            </a:r>
          </a:p>
        </p:txBody>
      </p:sp>
      <p:sp>
        <p:nvSpPr>
          <p:cNvPr id="203" name="One per .R file in R/"/>
          <p:cNvSpPr/>
          <p:nvPr/>
        </p:nvSpPr>
        <p:spPr>
          <a:xfrm>
            <a:off x="1522778" y="1100463"/>
            <a:ext cx="3605610" cy="944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2" y="0"/>
                </a:moveTo>
                <a:cubicBezTo>
                  <a:pt x="1692" y="0"/>
                  <a:pt x="1522" y="650"/>
                  <a:pt x="1522" y="1451"/>
                </a:cubicBezTo>
                <a:lnTo>
                  <a:pt x="1522" y="7248"/>
                </a:lnTo>
                <a:lnTo>
                  <a:pt x="0" y="10151"/>
                </a:lnTo>
                <a:lnTo>
                  <a:pt x="1522" y="13054"/>
                </a:lnTo>
                <a:lnTo>
                  <a:pt x="1522" y="20149"/>
                </a:lnTo>
                <a:cubicBezTo>
                  <a:pt x="1522" y="20950"/>
                  <a:pt x="1692" y="21600"/>
                  <a:pt x="1902" y="21600"/>
                </a:cubicBezTo>
                <a:lnTo>
                  <a:pt x="21220" y="21600"/>
                </a:lnTo>
                <a:cubicBezTo>
                  <a:pt x="21430" y="21600"/>
                  <a:pt x="21600" y="20950"/>
                  <a:pt x="21600" y="20149"/>
                </a:cubicBezTo>
                <a:lnTo>
                  <a:pt x="21600" y="1451"/>
                </a:lnTo>
                <a:cubicBezTo>
                  <a:pt x="21600" y="650"/>
                  <a:pt x="21430" y="0"/>
                  <a:pt x="21220" y="0"/>
                </a:cubicBezTo>
                <a:lnTo>
                  <a:pt x="1902" y="0"/>
                </a:lnTo>
                <a:close/>
              </a:path>
            </a:pathLst>
          </a:cu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pPr/>
            <a:r>
              <a:t>One per .R file in R/</a:t>
            </a:r>
          </a:p>
        </p:txBody>
      </p:sp>
      <p:sp>
        <p:nvSpPr>
          <p:cNvPr id="204" name="Hard to define precisely. One per “chunk” of functionality."/>
          <p:cNvSpPr/>
          <p:nvPr/>
        </p:nvSpPr>
        <p:spPr>
          <a:xfrm>
            <a:off x="7863294" y="1352288"/>
            <a:ext cx="4627563" cy="1867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96" y="0"/>
                </a:moveTo>
                <a:cubicBezTo>
                  <a:pt x="133" y="0"/>
                  <a:pt x="0" y="329"/>
                  <a:pt x="0" y="734"/>
                </a:cubicBezTo>
                <a:lnTo>
                  <a:pt x="0" y="17579"/>
                </a:lnTo>
                <a:cubicBezTo>
                  <a:pt x="0" y="17985"/>
                  <a:pt x="133" y="18314"/>
                  <a:pt x="296" y="18314"/>
                </a:cubicBezTo>
                <a:lnTo>
                  <a:pt x="1250" y="18314"/>
                </a:lnTo>
                <a:lnTo>
                  <a:pt x="1843" y="21600"/>
                </a:lnTo>
                <a:lnTo>
                  <a:pt x="2436" y="18314"/>
                </a:lnTo>
                <a:lnTo>
                  <a:pt x="21304" y="18314"/>
                </a:lnTo>
                <a:cubicBezTo>
                  <a:pt x="21467" y="18314"/>
                  <a:pt x="21600" y="17985"/>
                  <a:pt x="21600" y="17579"/>
                </a:cubicBezTo>
                <a:lnTo>
                  <a:pt x="21600" y="734"/>
                </a:lnTo>
                <a:cubicBezTo>
                  <a:pt x="21600" y="329"/>
                  <a:pt x="21467" y="0"/>
                  <a:pt x="21304" y="0"/>
                </a:cubicBezTo>
                <a:lnTo>
                  <a:pt x="296" y="0"/>
                </a:lnTo>
                <a:close/>
              </a:path>
            </a:pathLst>
          </a:cu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pPr/>
            <a:r>
              <a:t>Hard to define precisely. One per “chunk” of functionality.</a:t>
            </a:r>
          </a:p>
        </p:txBody>
      </p:sp>
      <p:sp>
        <p:nvSpPr>
          <p:cNvPr id="205" name="Very fine grained"/>
          <p:cNvSpPr/>
          <p:nvPr/>
        </p:nvSpPr>
        <p:spPr>
          <a:xfrm>
            <a:off x="4799322" y="6381803"/>
            <a:ext cx="3088086" cy="1143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47" y="0"/>
                </a:moveTo>
                <a:cubicBezTo>
                  <a:pt x="156" y="0"/>
                  <a:pt x="0" y="421"/>
                  <a:pt x="0" y="937"/>
                </a:cubicBezTo>
                <a:lnTo>
                  <a:pt x="0" y="16061"/>
                </a:lnTo>
                <a:cubicBezTo>
                  <a:pt x="0" y="16577"/>
                  <a:pt x="156" y="16991"/>
                  <a:pt x="347" y="16991"/>
                </a:cubicBezTo>
                <a:lnTo>
                  <a:pt x="1310" y="16991"/>
                </a:lnTo>
                <a:lnTo>
                  <a:pt x="2001" y="21600"/>
                </a:lnTo>
                <a:lnTo>
                  <a:pt x="2695" y="16991"/>
                </a:lnTo>
                <a:lnTo>
                  <a:pt x="21253" y="16991"/>
                </a:lnTo>
                <a:cubicBezTo>
                  <a:pt x="21444" y="16991"/>
                  <a:pt x="21600" y="16577"/>
                  <a:pt x="21600" y="16061"/>
                </a:cubicBezTo>
                <a:lnTo>
                  <a:pt x="21600" y="937"/>
                </a:lnTo>
                <a:cubicBezTo>
                  <a:pt x="21600" y="421"/>
                  <a:pt x="21444" y="0"/>
                  <a:pt x="21253" y="0"/>
                </a:cubicBezTo>
                <a:lnTo>
                  <a:pt x="347" y="0"/>
                </a:lnTo>
                <a:close/>
              </a:path>
            </a:pathLst>
          </a:cu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pPr/>
            <a:r>
              <a:t>Very fine grained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4" grpId="2"/>
      <p:bldP build="whole" bldLvl="1" animBg="1" rev="0" advAuto="0" spid="203" grpId="1"/>
      <p:bldP build="whole" bldLvl="1" animBg="1" rev="0" advAuto="0" spid="205" grpId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ractice the workflow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Practice the workflow</a:t>
            </a:r>
          </a:p>
        </p:txBody>
      </p:sp>
      <p:sp>
        <p:nvSpPr>
          <p:cNvPr id="208" name="Copy in your add_cols() function.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Copy in your add_cols() function.</a:t>
            </a:r>
          </a:p>
          <a:p>
            <a:pPr/>
            <a:r>
              <a:t>Create and add_cols() test file using use_test()</a:t>
            </a:r>
          </a:p>
          <a:p>
            <a:pPr/>
            <a:r>
              <a:t>Put the previous expectations in a test case. </a:t>
            </a:r>
          </a:p>
          <a:p>
            <a:pPr/>
            <a:r>
              <a:t>Verify that the tests pass with Cmd + Shift +T. </a:t>
            </a:r>
          </a:p>
          <a:p>
            <a:pPr/>
            <a:r>
              <a:t>Add test using where = -1. Verify that it fails.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Motivatio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Why test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test?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ker-urteaga-246955.jpg" descr="iker-urteaga-24695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04964" y="-1"/>
            <a:ext cx="15209764" cy="10139843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Writing tests improves your API"/>
          <p:cNvSpPr txBox="1"/>
          <p:nvPr/>
        </p:nvSpPr>
        <p:spPr>
          <a:xfrm rot="2594504">
            <a:off x="3315683" y="6210693"/>
            <a:ext cx="5978770" cy="805182"/>
          </a:xfrm>
          <a:prstGeom prst="rect">
            <a:avLst/>
          </a:prstGeom>
          <a:solidFill>
            <a:srgbClr val="FFFFFF">
              <a:alpha val="7444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000" tIns="127000" rIns="127000" bIns="127000" anchor="ctr">
            <a:spAutoFit/>
          </a:bodyPr>
          <a:lstStyle>
            <a:lvl1pPr>
              <a:defRPr sz="4300"/>
            </a:lvl1pPr>
          </a:lstStyle>
          <a:p>
            <a:pPr/>
            <a:r>
              <a:t>Writing tests improves your API</a:t>
            </a:r>
          </a:p>
        </p:txBody>
      </p:sp>
      <p:sp>
        <p:nvSpPr>
          <p:cNvPr id="214" name="https://unsplash.com/photos/TL5Vy1IM-uA"/>
          <p:cNvSpPr/>
          <p:nvPr/>
        </p:nvSpPr>
        <p:spPr>
          <a:xfrm rot="16200000">
            <a:off x="7820876" y="4569676"/>
            <a:ext cx="9753601" cy="614248"/>
          </a:xfrm>
          <a:prstGeom prst="rect">
            <a:avLst/>
          </a:prstGeom>
          <a:solidFill>
            <a:schemeClr val="accent4">
              <a:hueOff val="1914119"/>
              <a:satOff val="-50363"/>
              <a:lumOff val="493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000" tIns="127000" rIns="127000" bIns="127000" anchor="ctr"/>
          <a:lstStyle>
            <a:lvl1pPr>
              <a:defRPr b="1" sz="2400"/>
            </a:lvl1pPr>
          </a:lstStyle>
          <a:p>
            <a:pPr/>
            <a:r>
              <a:t>https://unsplash.com/photos/TL5Vy1IM-uA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amuel-zeller-362670.jpg" descr="samuel-zeller-36267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04964" y="0"/>
            <a:ext cx="15209764" cy="10139842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Improve readability or performance without changing behaviour."/>
          <p:cNvSpPr txBox="1"/>
          <p:nvPr/>
        </p:nvSpPr>
        <p:spPr>
          <a:xfrm>
            <a:off x="3033737" y="3864409"/>
            <a:ext cx="6420887" cy="1465582"/>
          </a:xfrm>
          <a:prstGeom prst="rect">
            <a:avLst/>
          </a:prstGeom>
          <a:solidFill>
            <a:srgbClr val="FFFFFF">
              <a:alpha val="80155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000" tIns="127000" rIns="127000" bIns="127000" anchor="ctr">
            <a:spAutoFit/>
          </a:bodyPr>
          <a:lstStyle>
            <a:lvl1pPr algn="ctr">
              <a:defRPr sz="4300"/>
            </a:lvl1pPr>
          </a:lstStyle>
          <a:p>
            <a:pPr/>
            <a:r>
              <a:t>Improve readability or performance without changing behaviour.</a:t>
            </a:r>
          </a:p>
        </p:txBody>
      </p:sp>
      <p:sp>
        <p:nvSpPr>
          <p:cNvPr id="218" name="https://unsplash.com/photos/gYBMinOlAUE"/>
          <p:cNvSpPr/>
          <p:nvPr/>
        </p:nvSpPr>
        <p:spPr>
          <a:xfrm rot="16200000">
            <a:off x="7820876" y="4569676"/>
            <a:ext cx="9753601" cy="614248"/>
          </a:xfrm>
          <a:prstGeom prst="rect">
            <a:avLst/>
          </a:prstGeom>
          <a:solidFill>
            <a:schemeClr val="accent4">
              <a:hueOff val="1914119"/>
              <a:satOff val="-50363"/>
              <a:lumOff val="493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000" tIns="127000" rIns="127000" bIns="127000" anchor="ctr"/>
          <a:lstStyle>
            <a:lvl1pPr>
              <a:defRPr b="1" sz="2400"/>
            </a:lvl1pPr>
          </a:lstStyle>
          <a:p>
            <a:pPr/>
            <a:r>
              <a:t>https://unsplash.com/photos/gYBMinOlAUE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aaron-burden-64849.jpg" descr="aaron-burden-64849.jpg"/>
          <p:cNvPicPr>
            <a:picLocks noChangeAspect="1"/>
          </p:cNvPicPr>
          <p:nvPr/>
        </p:nvPicPr>
        <p:blipFill>
          <a:blip r:embed="rId2">
            <a:extLst/>
          </a:blip>
          <a:srcRect l="0" t="5607" r="0" b="5607"/>
          <a:stretch>
            <a:fillRect/>
          </a:stretch>
        </p:blipFill>
        <p:spPr>
          <a:xfrm>
            <a:off x="-2204964" y="-1"/>
            <a:ext cx="15209764" cy="10139843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When you stop work, leave a test failing"/>
          <p:cNvSpPr txBox="1"/>
          <p:nvPr/>
        </p:nvSpPr>
        <p:spPr>
          <a:xfrm rot="20589919">
            <a:off x="4632761" y="6144332"/>
            <a:ext cx="7220133" cy="805183"/>
          </a:xfrm>
          <a:prstGeom prst="rect">
            <a:avLst/>
          </a:prstGeom>
          <a:solidFill>
            <a:srgbClr val="FFFFFF">
              <a:alpha val="7444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000" tIns="127000" rIns="127000" bIns="127000" anchor="ctr">
            <a:spAutoFit/>
          </a:bodyPr>
          <a:lstStyle>
            <a:lvl1pPr algn="ctr">
              <a:defRPr sz="4300"/>
            </a:lvl1pPr>
          </a:lstStyle>
          <a:p>
            <a:pPr/>
            <a:r>
              <a:t>When you stop work, leave a test failing</a:t>
            </a:r>
          </a:p>
        </p:txBody>
      </p:sp>
      <p:sp>
        <p:nvSpPr>
          <p:cNvPr id="222" name="https://unsplash.com/photos/y02jEX_B0O0"/>
          <p:cNvSpPr/>
          <p:nvPr/>
        </p:nvSpPr>
        <p:spPr>
          <a:xfrm rot="16200000">
            <a:off x="7820876" y="4569676"/>
            <a:ext cx="9753601" cy="614248"/>
          </a:xfrm>
          <a:prstGeom prst="rect">
            <a:avLst/>
          </a:prstGeom>
          <a:solidFill>
            <a:schemeClr val="accent4">
              <a:hueOff val="1914119"/>
              <a:satOff val="-50363"/>
              <a:lumOff val="493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000" tIns="127000" rIns="127000" bIns="127000" anchor="ctr"/>
          <a:lstStyle>
            <a:lvl1pPr>
              <a:defRPr b="1" sz="2400"/>
            </a:lvl1pPr>
          </a:lstStyle>
          <a:p>
            <a:pPr/>
            <a:r>
              <a:t>https://unsplash.com/photos/y02jEX_B0O0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michelle-phillips-328178.jpg" descr="michelle-phillips-328178.jpg"/>
          <p:cNvPicPr>
            <a:picLocks noChangeAspect="1"/>
          </p:cNvPicPr>
          <p:nvPr/>
        </p:nvPicPr>
        <p:blipFill>
          <a:blip r:embed="rId2">
            <a:extLst/>
          </a:blip>
          <a:srcRect l="0" t="5555" r="0" b="5555"/>
          <a:stretch>
            <a:fillRect/>
          </a:stretch>
        </p:blipFill>
        <p:spPr>
          <a:xfrm>
            <a:off x="-2204964" y="0"/>
            <a:ext cx="15209764" cy="10139842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If you’re bored in this class, write tests!"/>
          <p:cNvSpPr txBox="1"/>
          <p:nvPr/>
        </p:nvSpPr>
        <p:spPr>
          <a:xfrm rot="21385248">
            <a:off x="786353" y="6624548"/>
            <a:ext cx="6940443" cy="805183"/>
          </a:xfrm>
          <a:prstGeom prst="rect">
            <a:avLst/>
          </a:prstGeom>
          <a:solidFill>
            <a:srgbClr val="FFFFFF">
              <a:alpha val="80155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000" tIns="127000" rIns="127000" bIns="127000" anchor="ctr">
            <a:spAutoFit/>
          </a:bodyPr>
          <a:lstStyle>
            <a:lvl1pPr algn="ctr">
              <a:defRPr sz="4300"/>
            </a:lvl1pPr>
          </a:lstStyle>
          <a:p>
            <a:pPr/>
            <a:r>
              <a:t>If you’re bored in this class, write tests!</a:t>
            </a:r>
          </a:p>
        </p:txBody>
      </p:sp>
      <p:sp>
        <p:nvSpPr>
          <p:cNvPr id="226" name="https://unsplash.com/photos/AVRxWIsK9Jk"/>
          <p:cNvSpPr/>
          <p:nvPr/>
        </p:nvSpPr>
        <p:spPr>
          <a:xfrm rot="16200000">
            <a:off x="7820876" y="4569676"/>
            <a:ext cx="9753601" cy="614248"/>
          </a:xfrm>
          <a:prstGeom prst="rect">
            <a:avLst/>
          </a:prstGeom>
          <a:solidFill>
            <a:schemeClr val="accent4">
              <a:hueOff val="1914119"/>
              <a:satOff val="-50363"/>
              <a:lumOff val="493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000" tIns="127000" rIns="127000" bIns="127000" anchor="ctr"/>
          <a:lstStyle>
            <a:lvl1pPr>
              <a:defRPr b="1" sz="2400"/>
            </a:lvl1pPr>
          </a:lstStyle>
          <a:p>
            <a:pPr/>
            <a:r>
              <a:t>https://unsplash.com/photos/AVRxWIsK9Jk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add_col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add_col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df &lt;- data.frame(x = 1)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df &lt;- data.frame(x = 1)</a:t>
            </a:r>
          </a:p>
          <a:p>
            <a:pPr/>
          </a:p>
          <a:p>
            <a:pPr/>
            <a:r>
              <a:t>add_col(df, "y", 2, where = 1)</a:t>
            </a:r>
          </a:p>
          <a:p>
            <a:pPr/>
            <a:r>
              <a:t>add_col(df, "y", 2, where = 2)</a:t>
            </a:r>
          </a:p>
          <a:p>
            <a:pPr/>
            <a:r>
              <a:t>add_col(df, "x", 2)</a:t>
            </a:r>
          </a:p>
        </p:txBody>
      </p:sp>
      <p:sp>
        <p:nvSpPr>
          <p:cNvPr id="231" name="Next challenge is to implement add_col"/>
          <p:cNvSpPr/>
          <p:nvPr>
            <p:ph type="title"/>
          </p:nvPr>
        </p:nvSpPr>
        <p:spPr>
          <a:xfrm>
            <a:off x="-1" y="0"/>
            <a:ext cx="13004801" cy="990600"/>
          </a:xfrm>
          <a:prstGeom prst="rect">
            <a:avLst/>
          </a:prstGeom>
        </p:spPr>
        <p:txBody>
          <a:bodyPr/>
          <a:lstStyle/>
          <a:p>
            <a:pPr/>
            <a:r>
              <a:t>Next challenge is to implement add_col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expect_equal(obj, exp)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expect_equal(obj, exp)</a:t>
            </a:r>
            <a:endParaRPr>
              <a:solidFill>
                <a:schemeClr val="accent2">
                  <a:hueOff val="-8546427"/>
                  <a:satOff val="-16585"/>
                  <a:lumOff val="33158"/>
                </a:schemeClr>
              </a:solidFill>
            </a:endParaRPr>
          </a:p>
          <a:p>
            <a:pPr/>
          </a:p>
          <a:p>
            <a:pPr/>
            <a:r>
              <a:t>expect_error(code, regexp)</a:t>
            </a:r>
          </a:p>
          <a:p>
            <a:pPr/>
          </a:p>
          <a:p>
            <a:pPr/>
            <a:r>
              <a:t>expect_warning(code, regexp) expect_warning(code, NA)</a:t>
            </a:r>
          </a:p>
          <a:p>
            <a:pPr/>
          </a:p>
          <a:p>
            <a:pPr/>
            <a:r>
              <a:t>expect_known_output(code)</a:t>
            </a:r>
          </a:p>
        </p:txBody>
      </p:sp>
      <p:sp>
        <p:nvSpPr>
          <p:cNvPr id="234" name="Four expectations cover 90% of cas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Four expectations cover 90% of cases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# use_test(&quot;add_col&quot;)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spcBef>
                <a:spcPts val="500"/>
              </a:spcBef>
              <a:defRPr sz="3168"/>
            </a:pPr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use_test("add_col")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 defTabSz="578358">
              <a:spcBef>
                <a:spcPts val="500"/>
              </a:spcBef>
              <a:defRPr sz="3168"/>
            </a:pPr>
            <a:r>
              <a:t>test_that("where controls position", {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df &lt;- data.frame(x = 1)</a:t>
            </a:r>
          </a:p>
          <a:p>
            <a:pPr defTabSz="578358">
              <a:spcBef>
                <a:spcPts val="500"/>
              </a:spcBef>
              <a:defRPr sz="3168"/>
            </a:pPr>
          </a:p>
          <a:p>
            <a:pPr defTabSz="578358">
              <a:spcBef>
                <a:spcPts val="500"/>
              </a:spcBef>
              <a:defRPr sz="3168"/>
            </a:pPr>
            <a:r>
              <a:t>  expect_equal(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  add_col(df, "y", 2, where = 1),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  data.frame(y = 2, x = 1)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)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expect_equal(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  add_col(df, "y", 2, where = 2),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  data.frame(x = 1, y = 2)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)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})</a:t>
            </a:r>
          </a:p>
          <a:p>
            <a:pPr defTabSz="578358">
              <a:spcBef>
                <a:spcPts val="500"/>
              </a:spcBef>
              <a:defRPr sz="3168"/>
            </a:pPr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Some hints on next slide</a:t>
            </a:r>
          </a:p>
        </p:txBody>
      </p:sp>
      <p:sp>
        <p:nvSpPr>
          <p:cNvPr id="237" name="Make these tests pass"/>
          <p:cNvSpPr/>
          <p:nvPr>
            <p:ph type="title"/>
          </p:nvPr>
        </p:nvSpPr>
        <p:spPr>
          <a:prstGeom prst="rect">
            <a:avLst/>
          </a:prstGeom>
          <a:solidFill>
            <a:schemeClr val="accent1">
              <a:hueOff val="-9935710"/>
              <a:satOff val="-80396"/>
              <a:lumOff val="-17077"/>
            </a:scheme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</a:ln>
        </p:spPr>
        <p:txBody>
          <a:bodyPr/>
          <a:lstStyle>
            <a:lvl1pPr>
              <a:spcBef>
                <a:spcPts val="2400"/>
              </a:spcBef>
              <a:defRPr>
                <a:solidFill>
                  <a:schemeClr val="accent4">
                    <a:hueOff val="1914119"/>
                    <a:satOff val="-50363"/>
                    <a:lumOff val="49342"/>
                  </a:schemeClr>
                </a:solidFill>
              </a:defRPr>
            </a:lvl1pPr>
          </a:lstStyle>
          <a:p>
            <a:pPr/>
            <a:r>
              <a:t>Make these tests pass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# Start by establishing basic form of th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Start by establishing basic form of the 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function and setting up the test case</a:t>
            </a:r>
            <a:r>
              <a: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s</a:t>
            </a:r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.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t>add_col &lt;- function(x, name, value, where = 1) {</a:t>
            </a:r>
          </a:p>
          <a:p>
            <a:pPr/>
          </a:p>
          <a:p>
            <a:pPr/>
            <a:r>
              <a:t>}</a:t>
            </a:r>
          </a:p>
          <a:p>
            <a:pPr/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Make sure that you can Cmd + Shift + T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and get two test failures before you 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continue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More hints on the next slide</a:t>
            </a:r>
          </a:p>
        </p:txBody>
      </p:sp>
      <p:sp>
        <p:nvSpPr>
          <p:cNvPr id="240" name="Hint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# Write a function that allows us to add a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Write a function that allows us to add a 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new column to a data frame at a specified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position. 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</a:p>
          <a:p>
            <a:pPr/>
            <a:r>
              <a:t>add_col(df, "name", value, where = 1)</a:t>
            </a:r>
          </a:p>
          <a:p>
            <a:pPr/>
            <a:r>
              <a:t>add_col(df, "name", value, where = -1)</a:t>
            </a:r>
          </a:p>
          <a:p>
            <a:pPr/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Start simple and try out as we go</a:t>
            </a:r>
          </a:p>
        </p:txBody>
      </p:sp>
      <p:sp>
        <p:nvSpPr>
          <p:cNvPr id="98" name="Let’s add a column to a data fram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add a column to a data frame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# You'll need to use add_cols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You'll need to use add_cols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add_cols() takes two data frames and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you have a data frame and a vector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setNames() lets you change the names of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data frame</a:t>
            </a:r>
          </a:p>
        </p:txBody>
      </p:sp>
      <p:sp>
        <p:nvSpPr>
          <p:cNvPr id="243" name="More hint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More hints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add_col &lt;- function(x, name, value, where) {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100"/>
            </a:pPr>
            <a:r>
              <a:t>add_col &lt;- function(x, name, value, where) {</a:t>
            </a:r>
          </a:p>
          <a:p>
            <a:pPr>
              <a:defRPr sz="3100"/>
            </a:pPr>
            <a:r>
              <a:t>  df &lt;- setNames(data.frame(value), name)</a:t>
            </a:r>
          </a:p>
          <a:p>
            <a:pPr>
              <a:defRPr sz="3100"/>
            </a:pPr>
            <a:r>
              <a:t>  add_cols(x, df, where = where)</a:t>
            </a:r>
          </a:p>
          <a:p>
            <a:pPr>
              <a:defRPr sz="3100"/>
            </a:pPr>
            <a:r>
              <a:t>}</a:t>
            </a:r>
          </a:p>
        </p:txBody>
      </p:sp>
      <p:sp>
        <p:nvSpPr>
          <p:cNvPr id="246" name="My solution"/>
          <p:cNvSpPr/>
          <p:nvPr>
            <p:ph type="title"/>
          </p:nvPr>
        </p:nvSpPr>
        <p:spPr>
          <a:xfrm>
            <a:off x="0" y="25400"/>
            <a:ext cx="13004801" cy="990600"/>
          </a:xfrm>
          <a:prstGeom prst="rect">
            <a:avLst/>
          </a:prstGeom>
        </p:spPr>
        <p:txBody>
          <a:bodyPr/>
          <a:lstStyle/>
          <a:p>
            <a:pPr/>
            <a:r>
              <a:t>My solution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st_that(&quot;can replace columns&quot;, {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test_that("can replace columns", {</a:t>
            </a:r>
          </a:p>
          <a:p>
            <a:pPr/>
            <a:r>
              <a:t>  df &lt;- data.frame(x = 1)</a:t>
            </a:r>
          </a:p>
          <a:p>
            <a:pPr/>
          </a:p>
          <a:p>
            <a:pPr/>
            <a:r>
              <a:t>  expect_equal(</a:t>
            </a:r>
          </a:p>
          <a:p>
            <a:pPr/>
            <a:r>
              <a:t>    add_col(df, "x", 2, where = 2),</a:t>
            </a:r>
          </a:p>
          <a:p>
            <a:pPr/>
            <a:r>
              <a:t>    data.frame(x = 2)</a:t>
            </a:r>
          </a:p>
          <a:p>
            <a:pPr/>
            <a:r>
              <a:t>  )</a:t>
            </a:r>
          </a:p>
          <a:p>
            <a:pPr/>
            <a:r>
              <a:t>})</a:t>
            </a:r>
          </a:p>
        </p:txBody>
      </p:sp>
      <p:sp>
        <p:nvSpPr>
          <p:cNvPr id="249" name="Make this test pass"/>
          <p:cNvSpPr/>
          <p:nvPr>
            <p:ph type="title"/>
          </p:nvPr>
        </p:nvSpPr>
        <p:spPr>
          <a:prstGeom prst="rect">
            <a:avLst/>
          </a:prstGeom>
          <a:solidFill>
            <a:schemeClr val="accent1">
              <a:hueOff val="-9935710"/>
              <a:satOff val="-80396"/>
              <a:lumOff val="-17077"/>
            </a:scheme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</a:ln>
        </p:spPr>
        <p:txBody>
          <a:bodyPr/>
          <a:lstStyle>
            <a:lvl1pPr>
              <a:spcBef>
                <a:spcPts val="2400"/>
              </a:spcBef>
              <a:defRPr>
                <a:solidFill>
                  <a:schemeClr val="accent4">
                    <a:hueOff val="1914119"/>
                    <a:satOff val="-50363"/>
                    <a:lumOff val="49342"/>
                  </a:schemeClr>
                </a:solidFill>
              </a:defRPr>
            </a:lvl1pPr>
          </a:lstStyle>
          <a:p>
            <a:pPr/>
            <a:r>
              <a:t>Make this test pass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add_col &lt;- function(x, name, value) {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100"/>
            </a:pPr>
            <a:r>
              <a:t>add_col &lt;- function(x, name, value) {</a:t>
            </a:r>
          </a:p>
          <a:p>
            <a:pPr>
              <a:defRPr sz="3100"/>
            </a:pPr>
            <a:r>
              <a:t>  if (name %in% names(x)) {</a:t>
            </a:r>
          </a:p>
          <a:p>
            <a:pPr>
              <a:defRPr sz="3100"/>
            </a:pPr>
            <a:r>
              <a:t>    x[[name]] &lt;- value</a:t>
            </a:r>
          </a:p>
          <a:p>
            <a:pPr>
              <a:defRPr sz="3100"/>
            </a:pPr>
            <a:r>
              <a:t>    x</a:t>
            </a:r>
          </a:p>
          <a:p>
            <a:pPr>
              <a:defRPr sz="3100"/>
            </a:pPr>
            <a:r>
              <a:t>  } else {</a:t>
            </a:r>
          </a:p>
          <a:p>
            <a:pPr>
              <a:defRPr sz="3100"/>
            </a:pPr>
            <a:r>
              <a:t>    df &lt;- setNames(data.frame(value), name)</a:t>
            </a:r>
          </a:p>
          <a:p>
            <a:pPr>
              <a:defRPr sz="3100"/>
            </a:pPr>
            <a:r>
              <a:t>    add_cols(x, df, where = where)</a:t>
            </a:r>
          </a:p>
          <a:p>
            <a:pPr>
              <a:defRPr sz="3100"/>
            </a:pPr>
            <a:r>
              <a:t>  }</a:t>
            </a:r>
          </a:p>
          <a:p>
            <a:pPr>
              <a:defRPr sz="3100"/>
            </a:pPr>
            <a:r>
              <a:t>}</a:t>
            </a:r>
          </a:p>
        </p:txBody>
      </p:sp>
      <p:sp>
        <p:nvSpPr>
          <p:cNvPr id="252" name="My solution"/>
          <p:cNvSpPr/>
          <p:nvPr>
            <p:ph type="title"/>
          </p:nvPr>
        </p:nvSpPr>
        <p:spPr>
          <a:xfrm>
            <a:off x="0" y="25400"/>
            <a:ext cx="13004801" cy="990600"/>
          </a:xfrm>
          <a:prstGeom prst="rect">
            <a:avLst/>
          </a:prstGeom>
        </p:spPr>
        <p:txBody>
          <a:bodyPr/>
          <a:lstStyle/>
          <a:p>
            <a:pPr/>
            <a:r>
              <a:t>My solution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st_that(&quot;default where is far right&quot;, {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test_that("default where is far right", {</a:t>
            </a:r>
          </a:p>
          <a:p>
            <a:pPr/>
            <a:r>
              <a:t>  df &lt;- data.frame(x = 1)</a:t>
            </a:r>
          </a:p>
          <a:p>
            <a:pPr/>
          </a:p>
          <a:p>
            <a:pPr/>
            <a:r>
              <a:t>  expect_equal(</a:t>
            </a:r>
          </a:p>
          <a:p>
            <a:pPr/>
            <a:r>
              <a:t>    add_col(df, "y", 2),</a:t>
            </a:r>
          </a:p>
          <a:p>
            <a:pPr/>
            <a:r>
              <a:t>    data.frame(x = 1, y = 2)</a:t>
            </a:r>
          </a:p>
          <a:p>
            <a:pPr/>
            <a:r>
              <a:t>  )</a:t>
            </a:r>
          </a:p>
          <a:p>
            <a:pPr/>
            <a:r>
              <a:t>})</a:t>
            </a:r>
          </a:p>
        </p:txBody>
      </p:sp>
      <p:sp>
        <p:nvSpPr>
          <p:cNvPr id="255" name="Make this test pass"/>
          <p:cNvSpPr/>
          <p:nvPr>
            <p:ph type="title"/>
          </p:nvPr>
        </p:nvSpPr>
        <p:spPr>
          <a:prstGeom prst="rect">
            <a:avLst/>
          </a:prstGeom>
          <a:solidFill>
            <a:schemeClr val="accent1">
              <a:hueOff val="-9935710"/>
              <a:satOff val="-80396"/>
              <a:lumOff val="-17077"/>
            </a:scheme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</a:ln>
        </p:spPr>
        <p:txBody>
          <a:bodyPr/>
          <a:lstStyle>
            <a:lvl1pPr>
              <a:spcBef>
                <a:spcPts val="2400"/>
              </a:spcBef>
              <a:defRPr>
                <a:solidFill>
                  <a:schemeClr val="accent4">
                    <a:hueOff val="1914119"/>
                    <a:satOff val="-50363"/>
                    <a:lumOff val="49342"/>
                  </a:schemeClr>
                </a:solidFill>
              </a:defRPr>
            </a:lvl1pPr>
          </a:lstStyle>
          <a:p>
            <a:pPr/>
            <a:r>
              <a:t>Make this test pass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add_col &lt;- function(x, name, value,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100"/>
            </a:pPr>
            <a:r>
              <a:t>add_col &lt;- function(x, name, value, </a:t>
            </a:r>
          </a:p>
          <a:p>
            <a:pPr>
              <a:defRPr sz="3100"/>
            </a:pPr>
            <a:r>
              <a:t>                    where = ncol(x) + 1) {</a:t>
            </a:r>
          </a:p>
          <a:p>
            <a:pPr>
              <a:defRPr sz="3100"/>
            </a:pPr>
            <a:r>
              <a:t>  if (name %in% names(x)) {</a:t>
            </a:r>
          </a:p>
          <a:p>
            <a:pPr>
              <a:defRPr sz="3100"/>
            </a:pPr>
            <a:r>
              <a:t>    x[[name]] &lt;- value</a:t>
            </a:r>
          </a:p>
          <a:p>
            <a:pPr>
              <a:defRPr sz="3100"/>
            </a:pPr>
            <a:r>
              <a:t>    x</a:t>
            </a:r>
          </a:p>
          <a:p>
            <a:pPr>
              <a:defRPr sz="3100"/>
            </a:pPr>
            <a:r>
              <a:t>  } else {</a:t>
            </a:r>
          </a:p>
          <a:p>
            <a:pPr>
              <a:defRPr sz="3100"/>
            </a:pPr>
            <a:r>
              <a:t>    df &lt;- setNames(data.frame(value), name)</a:t>
            </a:r>
          </a:p>
          <a:p>
            <a:pPr>
              <a:defRPr sz="3100"/>
            </a:pPr>
            <a:r>
              <a:t>    add_cols(x, df, where = where)</a:t>
            </a:r>
          </a:p>
          <a:p>
            <a:pPr>
              <a:defRPr sz="3100"/>
            </a:pPr>
            <a:r>
              <a:t>  }</a:t>
            </a:r>
          </a:p>
          <a:p>
            <a:pPr>
              <a:defRPr sz="3100"/>
            </a:pPr>
            <a:r>
              <a:t>}</a:t>
            </a:r>
          </a:p>
        </p:txBody>
      </p:sp>
      <p:sp>
        <p:nvSpPr>
          <p:cNvPr id="258" name="My solution"/>
          <p:cNvSpPr/>
          <p:nvPr>
            <p:ph type="title"/>
          </p:nvPr>
        </p:nvSpPr>
        <p:spPr>
          <a:xfrm>
            <a:off x="0" y="25400"/>
            <a:ext cx="13004801" cy="990600"/>
          </a:xfrm>
          <a:prstGeom prst="rect">
            <a:avLst/>
          </a:prstGeom>
        </p:spPr>
        <p:txBody>
          <a:bodyPr/>
          <a:lstStyle/>
          <a:p>
            <a:pPr/>
            <a:r>
              <a:t>My solution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df &lt;- data.frame(x = 1, y = 2)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df &lt;- data.frame(x = 1, y = 2)</a:t>
            </a:r>
          </a:p>
          <a:p>
            <a:pPr/>
          </a:p>
          <a:p>
            <a:pPr/>
            <a:r>
              <a:t>expect_equal(</a:t>
            </a:r>
          </a:p>
          <a:p>
            <a:pPr/>
            <a:r>
              <a:t>  add_col(df, "x", NULL)</a:t>
            </a:r>
          </a:p>
          <a:p>
            <a:pPr/>
            <a:r>
              <a:t>  data.frame(y = 2)</a:t>
            </a:r>
          </a:p>
          <a:p>
            <a:pPr/>
            <a:r>
              <a:t>)</a:t>
            </a:r>
          </a:p>
          <a:p>
            <a:pPr/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Should we?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Would remove_col() be better?</a:t>
            </a:r>
          </a:p>
        </p:txBody>
      </p:sp>
      <p:sp>
        <p:nvSpPr>
          <p:cNvPr id="261" name="Can we use add_col() to remove columns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we use add_col() to </a:t>
            </a:r>
            <a:r>
              <a:rPr b="1">
                <a:latin typeface="Archer-Bold"/>
                <a:ea typeface="Archer-Bold"/>
                <a:cs typeface="Archer-Bold"/>
                <a:sym typeface="Archer-Bold"/>
              </a:rPr>
              <a:t>remove</a:t>
            </a:r>
            <a:r>
              <a:t> columns?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df &lt;- data.frame(x = 1, y = 2)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df &lt;- data.frame(x = 1, y = 2)</a:t>
            </a:r>
          </a:p>
          <a:p>
            <a:pPr/>
          </a:p>
          <a:p>
            <a:pPr/>
            <a:r>
              <a:t>expect_equal(</a:t>
            </a:r>
          </a:p>
          <a:p>
            <a:pPr/>
            <a:r>
              <a:t>  add_col(df, "x", 1, where = 2)</a:t>
            </a:r>
          </a:p>
          <a:p>
            <a:pPr/>
            <a:r>
              <a:t>  data.frame(y = 2, x = 2)</a:t>
            </a:r>
          </a:p>
          <a:p>
            <a:pPr/>
            <a:r>
              <a:t>)</a:t>
            </a:r>
          </a:p>
          <a:p>
            <a:pPr/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Should we?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Would move_col() be better?</a:t>
            </a:r>
          </a:p>
        </p:txBody>
      </p:sp>
      <p:sp>
        <p:nvSpPr>
          <p:cNvPr id="264" name="Can we use add_col() to move columns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we use add_col() to </a:t>
            </a:r>
            <a:r>
              <a:rPr b="1">
                <a:latin typeface="Archer-Bold"/>
                <a:ea typeface="Archer-Bold"/>
                <a:cs typeface="Archer-Bold"/>
                <a:sym typeface="Archer-Bold"/>
              </a:rPr>
              <a:t>move</a:t>
            </a:r>
            <a:r>
              <a:t> columns?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Fail fas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 fast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# We need to test for errors too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We need to test for errors too 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t>add_cols(df1, df2, where = 0)</a:t>
            </a:r>
          </a:p>
          <a:p>
            <a:pPr/>
            <a:r>
              <a:t>add_cols(df1, df2, where = NA)</a:t>
            </a:r>
          </a:p>
          <a:p>
            <a:pPr/>
            <a:r>
              <a:t>add_cols(df1, df2, where = 1:10)</a:t>
            </a:r>
          </a:p>
          <a:p>
            <a:pPr/>
            <a:r>
              <a:t>add_cols(df1, df2, where = "a")</a:t>
            </a:r>
          </a:p>
        </p:txBody>
      </p:sp>
      <p:sp>
        <p:nvSpPr>
          <p:cNvPr id="269" name="What about bad inputs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about bad inputs?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# A useful building block is add_cols() -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A useful building block is add_cols() - 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works like cbind() but can insert anywhere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</a:p>
          <a:p>
            <a:pPr/>
            <a:r>
              <a:t>add_cols &lt;- function(x, y, where = 1) {</a:t>
            </a:r>
          </a:p>
          <a:p>
            <a:pPr/>
            <a:r>
              <a:t>  if (where == 1) {</a:t>
            </a:r>
            <a:r>
              <a: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 </a:t>
            </a:r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first col</a:t>
            </a:r>
          </a:p>
          <a:p>
            <a:pPr/>
            <a:r>
              <a:t>    ...</a:t>
            </a:r>
          </a:p>
          <a:p>
            <a:pPr/>
            <a:r>
              <a:t>  } else if (where &gt; ncol(x)) { </a:t>
            </a:r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last col</a:t>
            </a:r>
          </a:p>
          <a:p>
            <a:pPr/>
            <a:r>
              <a:t>    ...</a:t>
            </a:r>
          </a:p>
          <a:p>
            <a:pPr/>
            <a:r>
              <a:t>  } else {</a:t>
            </a:r>
          </a:p>
          <a:p>
            <a:pPr/>
            <a:r>
              <a:t>    ...</a:t>
            </a:r>
          </a:p>
          <a:p>
            <a:pPr/>
            <a:r>
              <a:t>  }</a:t>
            </a:r>
          </a:p>
          <a:p>
            <a:pPr/>
            <a:r>
              <a:t>}</a:t>
            </a:r>
          </a:p>
        </p:txBody>
      </p:sp>
      <p:sp>
        <p:nvSpPr>
          <p:cNvPr id="101" name="Your turn"/>
          <p:cNvSpPr/>
          <p:nvPr>
            <p:ph type="title"/>
          </p:nvPr>
        </p:nvSpPr>
        <p:spPr>
          <a:prstGeom prst="rect">
            <a:avLst/>
          </a:prstGeom>
          <a:solidFill>
            <a:schemeClr val="accent1">
              <a:hueOff val="-9935710"/>
              <a:satOff val="-80396"/>
              <a:lumOff val="-17077"/>
            </a:scheme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</a:ln>
        </p:spPr>
        <p:txBody>
          <a:bodyPr/>
          <a:lstStyle>
            <a:lvl1pPr>
              <a:spcBef>
                <a:spcPts val="2400"/>
              </a:spcBef>
              <a:defRPr>
                <a:solidFill>
                  <a:schemeClr val="accent4">
                    <a:hueOff val="1914119"/>
                    <a:satOff val="-50363"/>
                    <a:lumOff val="49342"/>
                  </a:schemeClr>
                </a:solidFill>
              </a:defRPr>
            </a:lvl1pPr>
          </a:lstStyle>
          <a:p>
            <a:pPr/>
            <a:r>
              <a:t>Your turn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For robust code, fail early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robust code, fail early</a:t>
            </a:r>
          </a:p>
        </p:txBody>
      </p:sp>
      <p:sp>
        <p:nvSpPr>
          <p:cNvPr id="272" name="Rectangle"/>
          <p:cNvSpPr/>
          <p:nvPr/>
        </p:nvSpPr>
        <p:spPr>
          <a:xfrm>
            <a:off x="2971800" y="3206750"/>
            <a:ext cx="817414" cy="855117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</p:spPr>
        <p:txBody>
          <a:bodyPr lIns="63500" tIns="63500" rIns="63500" bIns="63500" anchor="ctr"/>
          <a:lstStyle/>
          <a:p>
            <a:pPr algn="ctr">
              <a:spcBef>
                <a:spcPts val="2400"/>
              </a:spcBef>
            </a:pPr>
          </a:p>
        </p:txBody>
      </p:sp>
      <p:sp>
        <p:nvSpPr>
          <p:cNvPr id="273" name="Rectangle"/>
          <p:cNvSpPr/>
          <p:nvPr/>
        </p:nvSpPr>
        <p:spPr>
          <a:xfrm>
            <a:off x="2971800" y="4766716"/>
            <a:ext cx="817414" cy="855118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</p:spPr>
        <p:txBody>
          <a:bodyPr lIns="63500" tIns="63500" rIns="63500" bIns="63500" anchor="ctr"/>
          <a:lstStyle/>
          <a:p>
            <a:pPr algn="ctr">
              <a:spcBef>
                <a:spcPts val="2400"/>
              </a:spcBef>
            </a:pPr>
          </a:p>
        </p:txBody>
      </p:sp>
      <p:sp>
        <p:nvSpPr>
          <p:cNvPr id="274" name="Rectangle"/>
          <p:cNvSpPr/>
          <p:nvPr/>
        </p:nvSpPr>
        <p:spPr>
          <a:xfrm>
            <a:off x="2971800" y="6487566"/>
            <a:ext cx="817414" cy="855118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</p:spPr>
        <p:txBody>
          <a:bodyPr lIns="63500" tIns="63500" rIns="63500" bIns="63500" anchor="ctr"/>
          <a:lstStyle/>
          <a:p>
            <a:pPr algn="ctr">
              <a:spcBef>
                <a:spcPts val="2400"/>
              </a:spcBef>
            </a:pPr>
          </a:p>
        </p:txBody>
      </p:sp>
      <p:cxnSp>
        <p:nvCxnSpPr>
          <p:cNvPr id="275" name="Connection Line"/>
          <p:cNvCxnSpPr>
            <a:stCxn id="273" idx="0"/>
            <a:endCxn id="272" idx="0"/>
          </p:cNvCxnSpPr>
          <p:nvPr/>
        </p:nvCxnSpPr>
        <p:spPr>
          <a:xfrm flipV="1">
            <a:off x="3380506" y="3634308"/>
            <a:ext cx="1" cy="1559968"/>
          </a:xfrm>
          <a:prstGeom prst="straightConnector1">
            <a:avLst/>
          </a:prstGeom>
          <a:ln w="508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headEnd type="triangle"/>
          </a:ln>
        </p:spPr>
      </p:cxnSp>
      <p:cxnSp>
        <p:nvCxnSpPr>
          <p:cNvPr id="276" name="Connection Line"/>
          <p:cNvCxnSpPr>
            <a:stCxn id="273" idx="0"/>
            <a:endCxn id="274" idx="0"/>
          </p:cNvCxnSpPr>
          <p:nvPr/>
        </p:nvCxnSpPr>
        <p:spPr>
          <a:xfrm>
            <a:off x="3380506" y="5194275"/>
            <a:ext cx="1" cy="1720851"/>
          </a:xfrm>
          <a:prstGeom prst="straightConnector1">
            <a:avLst/>
          </a:prstGeom>
          <a:ln w="508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cxnSp>
        <p:nvCxnSpPr>
          <p:cNvPr id="277" name="Connection Line"/>
          <p:cNvCxnSpPr>
            <a:stCxn id="274" idx="0"/>
            <a:endCxn id="280" idx="0"/>
          </p:cNvCxnSpPr>
          <p:nvPr/>
        </p:nvCxnSpPr>
        <p:spPr>
          <a:xfrm>
            <a:off x="3380506" y="6915125"/>
            <a:ext cx="2882317" cy="1"/>
          </a:xfrm>
          <a:prstGeom prst="straightConnector1">
            <a:avLst/>
          </a:prstGeom>
          <a:ln w="508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sp>
        <p:nvSpPr>
          <p:cNvPr id="278" name="Bad input"/>
          <p:cNvSpPr txBox="1"/>
          <p:nvPr/>
        </p:nvSpPr>
        <p:spPr>
          <a:xfrm>
            <a:off x="2622926" y="1906269"/>
            <a:ext cx="1515162" cy="556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400"/>
              </a:spcBef>
              <a:def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defRPr>
            </a:lvl1pPr>
          </a:lstStyle>
          <a:p>
            <a:pPr>
              <a:defRPr>
                <a:solidFill>
                  <a:schemeClr val="accent1">
                    <a:hueOff val="-9935710"/>
                    <a:satOff val="-80396"/>
                    <a:lumOff val="-17077"/>
                  </a:schemeClr>
                </a:solidFill>
              </a:defRPr>
            </a:pPr>
            <a:r>
              <a: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Bad input</a:t>
            </a:r>
          </a:p>
        </p:txBody>
      </p:sp>
      <p:cxnSp>
        <p:nvCxnSpPr>
          <p:cNvPr id="279" name="Connection Line"/>
          <p:cNvCxnSpPr>
            <a:stCxn id="272" idx="0"/>
            <a:endCxn id="278" idx="0"/>
          </p:cNvCxnSpPr>
          <p:nvPr/>
        </p:nvCxnSpPr>
        <p:spPr>
          <a:xfrm flipV="1">
            <a:off x="3380506" y="2184400"/>
            <a:ext cx="1" cy="1449909"/>
          </a:xfrm>
          <a:prstGeom prst="straightConnector1">
            <a:avLst/>
          </a:prstGeom>
          <a:ln w="508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headEnd type="triangle"/>
          </a:ln>
        </p:spPr>
      </p:cxnSp>
      <p:sp>
        <p:nvSpPr>
          <p:cNvPr id="280" name="Uninformative error"/>
          <p:cNvSpPr txBox="1"/>
          <p:nvPr/>
        </p:nvSpPr>
        <p:spPr>
          <a:xfrm>
            <a:off x="4764806" y="6636994"/>
            <a:ext cx="2996033" cy="556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400"/>
              </a:spcBef>
              <a:def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defRPr>
            </a:lvl1pPr>
          </a:lstStyle>
          <a:p>
            <a:pPr/>
            <a:r>
              <a:t>Uninformative error</a:t>
            </a:r>
          </a:p>
        </p:txBody>
      </p:sp>
      <p:sp>
        <p:nvSpPr>
          <p:cNvPr id="281" name="Rectangle"/>
          <p:cNvSpPr/>
          <p:nvPr/>
        </p:nvSpPr>
        <p:spPr>
          <a:xfrm>
            <a:off x="7518400" y="3206750"/>
            <a:ext cx="817414" cy="855117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</p:spPr>
        <p:txBody>
          <a:bodyPr lIns="63500" tIns="63500" rIns="63500" bIns="63500" anchor="ctr"/>
          <a:lstStyle/>
          <a:p>
            <a:pPr algn="ctr">
              <a:spcBef>
                <a:spcPts val="2400"/>
              </a:spcBef>
            </a:pPr>
          </a:p>
        </p:txBody>
      </p:sp>
      <p:cxnSp>
        <p:nvCxnSpPr>
          <p:cNvPr id="282" name="Connection Line"/>
          <p:cNvCxnSpPr>
            <a:stCxn id="285" idx="0"/>
            <a:endCxn id="281" idx="0"/>
          </p:cNvCxnSpPr>
          <p:nvPr/>
        </p:nvCxnSpPr>
        <p:spPr>
          <a:xfrm flipH="1" flipV="1">
            <a:off x="7927106" y="3634308"/>
            <a:ext cx="2580159" cy="1"/>
          </a:xfrm>
          <a:prstGeom prst="straightConnector1">
            <a:avLst/>
          </a:prstGeom>
          <a:ln w="508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headEnd type="triangle"/>
          </a:ln>
        </p:spPr>
      </p:cxnSp>
      <p:sp>
        <p:nvSpPr>
          <p:cNvPr id="283" name="Bad input"/>
          <p:cNvSpPr txBox="1"/>
          <p:nvPr/>
        </p:nvSpPr>
        <p:spPr>
          <a:xfrm>
            <a:off x="7169526" y="1906269"/>
            <a:ext cx="1515162" cy="556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400"/>
              </a:spcBef>
              <a:def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defRPr>
            </a:lvl1pPr>
          </a:lstStyle>
          <a:p>
            <a:pPr>
              <a:defRPr>
                <a:solidFill>
                  <a:schemeClr val="accent1">
                    <a:hueOff val="-9935710"/>
                    <a:satOff val="-80396"/>
                    <a:lumOff val="-17077"/>
                  </a:schemeClr>
                </a:solidFill>
              </a:defRPr>
            </a:pPr>
            <a:r>
              <a: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Bad input</a:t>
            </a:r>
          </a:p>
        </p:txBody>
      </p:sp>
      <p:cxnSp>
        <p:nvCxnSpPr>
          <p:cNvPr id="284" name="Connection Line"/>
          <p:cNvCxnSpPr>
            <a:stCxn id="281" idx="0"/>
            <a:endCxn id="283" idx="0"/>
          </p:cNvCxnSpPr>
          <p:nvPr/>
        </p:nvCxnSpPr>
        <p:spPr>
          <a:xfrm flipV="1">
            <a:off x="7927106" y="2184400"/>
            <a:ext cx="2" cy="1449909"/>
          </a:xfrm>
          <a:prstGeom prst="straightConnector1">
            <a:avLst/>
          </a:prstGeom>
          <a:ln w="508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headEnd type="triangle"/>
          </a:ln>
        </p:spPr>
      </p:cxnSp>
      <p:sp>
        <p:nvSpPr>
          <p:cNvPr id="285" name="Useful error"/>
          <p:cNvSpPr txBox="1"/>
          <p:nvPr/>
        </p:nvSpPr>
        <p:spPr>
          <a:xfrm>
            <a:off x="9590806" y="3356177"/>
            <a:ext cx="1832916" cy="55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400"/>
              </a:spcBef>
              <a:def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defRPr>
            </a:lvl1pPr>
          </a:lstStyle>
          <a:p>
            <a:pPr/>
            <a:r>
              <a:t>Useful error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add_cols &lt;- function(x, y, where = 1) {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spcBef>
                <a:spcPts val="500"/>
              </a:spcBef>
              <a:defRPr sz="3168"/>
            </a:pPr>
            <a:r>
              <a:t>add_cols &lt;- function(x, y, where = 1) {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if (!is.numeric(where) || length(where) != 1) {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  stop("`where` is not a number", call. = FALSE)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} else if (where == 0 || is.na(where)) {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  stop("`where` must not be 0 or NA", call. = FALSE)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} else if (where == 1 || where &lt;= -ncol(x)) { 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 cbind(x, y)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} else if (where &gt;= ncol(x) || where == -1) {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  cbind(y, x)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} else {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  if (where &lt; 0) where &lt;- nrow(x) + where 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  cbind(x[1:where], y, x[where:nrow(x)])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}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}</a:t>
            </a:r>
          </a:p>
        </p:txBody>
      </p:sp>
      <p:sp>
        <p:nvSpPr>
          <p:cNvPr id="288" name="We could add to add_cols directly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</a:t>
            </a:r>
            <a:r>
              <a:rPr i="1">
                <a:latin typeface="Archer-BookItalic"/>
                <a:ea typeface="Archer-BookItalic"/>
                <a:cs typeface="Archer-BookItalic"/>
                <a:sym typeface="Archer-BookItalic"/>
              </a:rPr>
              <a:t>could</a:t>
            </a:r>
            <a:r>
              <a:t> add to add_cols directly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# Better to have one function responsibl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Better to have one function responsible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for checking for valid inputs (and handling 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-ve values)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t>check_where &lt;- function(where, ncols) {</a:t>
            </a:r>
          </a:p>
          <a:p>
            <a:pPr/>
            <a:r>
              <a:t>  ... </a:t>
            </a:r>
          </a:p>
          <a:p>
            <a:pPr/>
            <a:r>
              <a:t>}</a:t>
            </a:r>
          </a:p>
          <a:p>
            <a:pPr/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This also makes it easier to test because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it's independent of add_cols</a:t>
            </a:r>
          </a:p>
        </p:txBody>
      </p:sp>
      <p:sp>
        <p:nvSpPr>
          <p:cNvPr id="291" name="But this confuses the intent of add_col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But this confuses the intent of add_cols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expect_error(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expect_error(</a:t>
            </a:r>
          </a:p>
          <a:p>
            <a:pPr/>
            <a:r>
              <a:t>  check_where("a")</a:t>
            </a:r>
          </a:p>
          <a:p>
            <a:pPr/>
            <a:r>
              <a:t>)</a:t>
            </a:r>
          </a:p>
          <a:p>
            <a:pPr/>
          </a:p>
          <a:p>
            <a:pPr/>
            <a:r>
              <a:t>expect_error(</a:t>
            </a:r>
          </a:p>
          <a:p>
            <a:pPr/>
            <a:r>
              <a:t>  check_where("a"),</a:t>
            </a:r>
          </a:p>
          <a:p>
            <a:pPr/>
            <a:r>
              <a:t>  "not a number"</a:t>
            </a:r>
          </a:p>
          <a:p>
            <a:pPr/>
            <a:r>
              <a:t>)</a:t>
            </a:r>
          </a:p>
        </p:txBody>
      </p:sp>
      <p:sp>
        <p:nvSpPr>
          <p:cNvPr id="294" name="Use expect_error() to test for errors"/>
          <p:cNvSpPr/>
          <p:nvPr>
            <p:ph type="title"/>
          </p:nvPr>
        </p:nvSpPr>
        <p:spPr>
          <a:xfrm>
            <a:off x="-1" y="0"/>
            <a:ext cx="13004801" cy="990601"/>
          </a:xfrm>
          <a:prstGeom prst="rect">
            <a:avLst/>
          </a:prstGeom>
        </p:spPr>
        <p:txBody>
          <a:bodyPr/>
          <a:lstStyle/>
          <a:p>
            <a:pPr/>
            <a:r>
              <a:t>Use expect_error() to test for errors</a:t>
            </a:r>
          </a:p>
        </p:txBody>
      </p:sp>
      <p:sp>
        <p:nvSpPr>
          <p:cNvPr id="295" name="A regular expression"/>
          <p:cNvSpPr/>
          <p:nvPr/>
        </p:nvSpPr>
        <p:spPr>
          <a:xfrm>
            <a:off x="2004461" y="7507074"/>
            <a:ext cx="3650060" cy="1329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2" y="0"/>
                </a:moveTo>
                <a:lnTo>
                  <a:pt x="1186" y="3243"/>
                </a:lnTo>
                <a:lnTo>
                  <a:pt x="357" y="3243"/>
                </a:lnTo>
                <a:cubicBezTo>
                  <a:pt x="159" y="3243"/>
                  <a:pt x="0" y="3681"/>
                  <a:pt x="0" y="4223"/>
                </a:cubicBezTo>
                <a:lnTo>
                  <a:pt x="0" y="20613"/>
                </a:lnTo>
                <a:cubicBezTo>
                  <a:pt x="0" y="21156"/>
                  <a:pt x="159" y="21600"/>
                  <a:pt x="357" y="21600"/>
                </a:cubicBezTo>
                <a:lnTo>
                  <a:pt x="21243" y="21600"/>
                </a:lnTo>
                <a:cubicBezTo>
                  <a:pt x="21441" y="21600"/>
                  <a:pt x="21600" y="21156"/>
                  <a:pt x="21600" y="20613"/>
                </a:cubicBezTo>
                <a:lnTo>
                  <a:pt x="21600" y="4223"/>
                </a:lnTo>
                <a:cubicBezTo>
                  <a:pt x="21600" y="3681"/>
                  <a:pt x="21441" y="3243"/>
                  <a:pt x="21243" y="3243"/>
                </a:cubicBezTo>
                <a:lnTo>
                  <a:pt x="2619" y="3243"/>
                </a:lnTo>
                <a:lnTo>
                  <a:pt x="1902" y="0"/>
                </a:lnTo>
                <a:close/>
              </a:path>
            </a:pathLst>
          </a:cu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pPr/>
            <a:r>
              <a:t>A regular expression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Write what you expect these functions to do"/>
          <p:cNvSpPr/>
          <p:nvPr>
            <p:ph type="title"/>
          </p:nvPr>
        </p:nvSpPr>
        <p:spPr>
          <a:xfrm>
            <a:off x="0" y="-1"/>
            <a:ext cx="13004801" cy="990601"/>
          </a:xfrm>
          <a:prstGeom prst="rect">
            <a:avLst/>
          </a:prstGeom>
        </p:spPr>
        <p:txBody>
          <a:bodyPr/>
          <a:lstStyle/>
          <a:p>
            <a:pPr/>
            <a:r>
              <a:t>Write what you expect these functions to do</a:t>
            </a:r>
          </a:p>
        </p:txBody>
      </p:sp>
      <p:sp>
        <p:nvSpPr>
          <p:cNvPr id="298" name="check_where(1, ncol = 3)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check_where(1, ncol = 3)</a:t>
            </a:r>
          </a:p>
          <a:p>
            <a:pPr/>
          </a:p>
          <a:p>
            <a:pPr/>
            <a:r>
              <a:t>check_where(0)</a:t>
            </a:r>
          </a:p>
          <a:p>
            <a:pPr/>
            <a:r>
              <a:t>check_where(NA)</a:t>
            </a:r>
          </a:p>
          <a:p>
            <a:pPr/>
            <a:r>
              <a:t>check_where(1:10)</a:t>
            </a:r>
          </a:p>
          <a:p>
            <a:pPr/>
            <a:r>
              <a:t>check_where("a")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Your turn"/>
          <p:cNvSpPr/>
          <p:nvPr>
            <p:ph type="title"/>
          </p:nvPr>
        </p:nvSpPr>
        <p:spPr>
          <a:xfrm>
            <a:off x="0" y="-1"/>
            <a:ext cx="13004801" cy="990601"/>
          </a:xfrm>
          <a:prstGeom prst="rect">
            <a:avLst/>
          </a:prstGeom>
        </p:spPr>
        <p:txBody>
          <a:bodyPr/>
          <a:lstStyle/>
          <a:p>
            <a:pPr/>
            <a:r>
              <a:t>Your turn</a:t>
            </a:r>
          </a:p>
        </p:txBody>
      </p:sp>
      <p:sp>
        <p:nvSpPr>
          <p:cNvPr id="301" name="Write check_where(). It should return an integer or throw an error. I suggest you put in the same file as add_cols().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Write check_where(). It should return an integer or throw an error. I suggest you put in the same file as add_cols().</a:t>
            </a:r>
          </a:p>
          <a:p>
            <a:pPr/>
          </a:p>
          <a:p>
            <a:pPr/>
            <a:r>
              <a:t>It will need to take where and number of columns.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heck_where &lt;- function(x, ncol) {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100"/>
            </a:pPr>
            <a:r>
              <a:t>check_where &lt;- function(x, ncol) {</a:t>
            </a:r>
          </a:p>
          <a:p>
            <a:pPr>
              <a:defRPr sz="2100"/>
            </a:pPr>
            <a:r>
              <a:t>  if (length(x) != 1 || !is.numeric(x)) {</a:t>
            </a:r>
          </a:p>
          <a:p>
            <a:pPr>
              <a:defRPr sz="2100"/>
            </a:pPr>
            <a:r>
              <a:t>    stop("`where` must be a length one numeric vector.", call. = FALSE)</a:t>
            </a:r>
          </a:p>
          <a:p>
            <a:pPr>
              <a:defRPr sz="2100"/>
            </a:pPr>
            <a:r>
              <a:t>  }</a:t>
            </a:r>
          </a:p>
          <a:p>
            <a:pPr>
              <a:defRPr sz="2100"/>
            </a:pPr>
            <a:r>
              <a:t>  x &lt;- as.integer(x)</a:t>
            </a:r>
          </a:p>
          <a:p>
            <a:pPr>
              <a:defRPr sz="2100"/>
            </a:pPr>
          </a:p>
          <a:p>
            <a:pPr>
              <a:defRPr sz="2100"/>
            </a:pPr>
            <a:r>
              <a:t>  if (x == 0 || is.na(x)) {</a:t>
            </a:r>
          </a:p>
          <a:p>
            <a:pPr>
              <a:defRPr sz="2100"/>
            </a:pPr>
            <a:r>
              <a:t>    stop("`where` must not be zero or missing", call. = FALSE)</a:t>
            </a:r>
          </a:p>
          <a:p>
            <a:pPr>
              <a:defRPr sz="2100"/>
            </a:pPr>
            <a:r>
              <a:t>  } else {</a:t>
            </a:r>
          </a:p>
          <a:p>
            <a:pPr>
              <a:defRPr sz="2100"/>
            </a:pPr>
            <a:r>
              <a:t>    x</a:t>
            </a:r>
          </a:p>
          <a:p>
            <a:pPr>
              <a:defRPr sz="2100"/>
            </a:pPr>
            <a:r>
              <a:t>  }</a:t>
            </a:r>
          </a:p>
          <a:p>
            <a:pPr>
              <a:defRPr sz="2100"/>
            </a:pPr>
            <a:r>
              <a:t>}</a:t>
            </a:r>
          </a:p>
        </p:txBody>
      </p:sp>
      <p:sp>
        <p:nvSpPr>
          <p:cNvPr id="304" name="My answer"/>
          <p:cNvSpPr/>
          <p:nvPr>
            <p:ph type="title"/>
          </p:nvPr>
        </p:nvSpPr>
        <p:spPr>
          <a:xfrm>
            <a:off x="-1" y="0"/>
            <a:ext cx="13004801" cy="990601"/>
          </a:xfrm>
          <a:prstGeom prst="rect">
            <a:avLst/>
          </a:prstGeom>
        </p:spPr>
        <p:txBody>
          <a:bodyPr/>
          <a:lstStyle/>
          <a:p>
            <a:pPr/>
            <a:r>
              <a:t>My answer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A few conventions for stop()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few conventions for stop()</a:t>
            </a:r>
          </a:p>
        </p:txBody>
      </p:sp>
      <p:sp>
        <p:nvSpPr>
          <p:cNvPr id="307" name="Always use call. = FALSE…"/>
          <p:cNvSpPr txBox="1"/>
          <p:nvPr/>
        </p:nvSpPr>
        <p:spPr>
          <a:xfrm>
            <a:off x="342621" y="3110060"/>
            <a:ext cx="12319558" cy="4823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08000" indent="-508000">
              <a:spcBef>
                <a:spcPts val="2400"/>
              </a:spcBef>
              <a:buSzPct val="100000"/>
              <a:buChar char="•"/>
              <a:defRPr sz="5600">
                <a:latin typeface="Archer-Hairline"/>
                <a:ea typeface="Archer-Hairline"/>
                <a:cs typeface="Archer-Hairline"/>
                <a:sym typeface="Archer-Hairline"/>
              </a:defRPr>
            </a:pPr>
            <a:r>
              <a:t>Always use </a:t>
            </a:r>
            <a:r>
              <a:t>call. = FALSE</a:t>
            </a:r>
          </a:p>
          <a:p>
            <a:pPr marL="508000" indent="-508000">
              <a:spcBef>
                <a:spcPts val="2400"/>
              </a:spcBef>
              <a:buSzPct val="100000"/>
              <a:buChar char="•"/>
              <a:defRPr sz="5600">
                <a:latin typeface="Archer-Hairline"/>
                <a:ea typeface="Archer-Hairline"/>
                <a:cs typeface="Archer-Hairline"/>
                <a:sym typeface="Archer-Hairline"/>
              </a:defRPr>
            </a:pPr>
            <a:r>
              <a:t>Surround variable names in </a:t>
            </a:r>
            <a:r>
              <a:t>`...`</a:t>
            </a:r>
            <a:r>
              <a:t>, and strings in </a:t>
            </a:r>
            <a:r>
              <a:t>'...'</a:t>
            </a:r>
          </a:p>
          <a:p>
            <a:pPr marL="508000" indent="-508000">
              <a:spcBef>
                <a:spcPts val="2400"/>
              </a:spcBef>
              <a:buSzPct val="100000"/>
              <a:buChar char="•"/>
              <a:defRPr sz="5600">
                <a:latin typeface="Archer-Hairline"/>
                <a:ea typeface="Archer-Hairline"/>
                <a:cs typeface="Archer-Hairline"/>
                <a:sym typeface="Archer-Hairline"/>
              </a:defRPr>
            </a:pPr>
            <a:r>
              <a:t>Message should say what is needed, </a:t>
            </a:r>
            <a:br/>
            <a:r>
              <a:t>compared to what was provided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expect_error(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expect_error(</a:t>
            </a:r>
          </a:p>
          <a:p>
            <a:pPr/>
            <a:r>
              <a:t>  check_where("a")</a:t>
            </a:r>
          </a:p>
          <a:p>
            <a:pPr/>
            <a:r>
              <a:t>)</a:t>
            </a:r>
          </a:p>
          <a:p>
            <a:pPr/>
          </a:p>
          <a:p>
            <a:pPr/>
            <a:r>
              <a:t>expect_error(</a:t>
            </a:r>
          </a:p>
          <a:p>
            <a:pPr/>
            <a:r>
              <a:t>  check_where("a"),</a:t>
            </a:r>
          </a:p>
          <a:p>
            <a:pPr/>
            <a:r>
              <a:t>  "not a number"</a:t>
            </a:r>
          </a:p>
          <a:p>
            <a:pPr/>
            <a:r>
              <a:t>)</a:t>
            </a:r>
          </a:p>
        </p:txBody>
      </p:sp>
      <p:sp>
        <p:nvSpPr>
          <p:cNvPr id="310" name="Use expect_error() to test for errors"/>
          <p:cNvSpPr/>
          <p:nvPr>
            <p:ph type="title"/>
          </p:nvPr>
        </p:nvSpPr>
        <p:spPr>
          <a:xfrm>
            <a:off x="-1" y="0"/>
            <a:ext cx="13004801" cy="990601"/>
          </a:xfrm>
          <a:prstGeom prst="rect">
            <a:avLst/>
          </a:prstGeom>
        </p:spPr>
        <p:txBody>
          <a:bodyPr/>
          <a:lstStyle/>
          <a:p>
            <a:pPr/>
            <a:r>
              <a:t>Use expect_error() to test for errors</a:t>
            </a:r>
          </a:p>
        </p:txBody>
      </p:sp>
      <p:sp>
        <p:nvSpPr>
          <p:cNvPr id="311" name="A regular expression"/>
          <p:cNvSpPr/>
          <p:nvPr/>
        </p:nvSpPr>
        <p:spPr>
          <a:xfrm>
            <a:off x="2004461" y="7507074"/>
            <a:ext cx="3650060" cy="1329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2" y="0"/>
                </a:moveTo>
                <a:lnTo>
                  <a:pt x="1186" y="3243"/>
                </a:lnTo>
                <a:lnTo>
                  <a:pt x="357" y="3243"/>
                </a:lnTo>
                <a:cubicBezTo>
                  <a:pt x="159" y="3243"/>
                  <a:pt x="0" y="3681"/>
                  <a:pt x="0" y="4223"/>
                </a:cubicBezTo>
                <a:lnTo>
                  <a:pt x="0" y="20613"/>
                </a:lnTo>
                <a:cubicBezTo>
                  <a:pt x="0" y="21156"/>
                  <a:pt x="159" y="21600"/>
                  <a:pt x="357" y="21600"/>
                </a:cubicBezTo>
                <a:lnTo>
                  <a:pt x="21243" y="21600"/>
                </a:lnTo>
                <a:cubicBezTo>
                  <a:pt x="21441" y="21600"/>
                  <a:pt x="21600" y="21156"/>
                  <a:pt x="21600" y="20613"/>
                </a:cubicBezTo>
                <a:lnTo>
                  <a:pt x="21600" y="4223"/>
                </a:lnTo>
                <a:cubicBezTo>
                  <a:pt x="21600" y="3681"/>
                  <a:pt x="21441" y="3243"/>
                  <a:pt x="21243" y="3243"/>
                </a:cubicBezTo>
                <a:lnTo>
                  <a:pt x="2619" y="3243"/>
                </a:lnTo>
                <a:lnTo>
                  <a:pt x="1902" y="0"/>
                </a:lnTo>
                <a:close/>
              </a:path>
            </a:pathLst>
          </a:cu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pPr/>
            <a:r>
              <a:t>A regular expression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Your turn"/>
          <p:cNvSpPr/>
          <p:nvPr>
            <p:ph type="title"/>
          </p:nvPr>
        </p:nvSpPr>
        <p:spPr>
          <a:xfrm>
            <a:off x="0" y="-1"/>
            <a:ext cx="13004801" cy="990601"/>
          </a:xfrm>
          <a:prstGeom prst="rect">
            <a:avLst/>
          </a:prstGeom>
        </p:spPr>
        <p:txBody>
          <a:bodyPr/>
          <a:lstStyle/>
          <a:p>
            <a:pPr/>
            <a:r>
              <a:t>Your turn</a:t>
            </a:r>
          </a:p>
        </p:txBody>
      </p:sp>
      <p:sp>
        <p:nvSpPr>
          <p:cNvPr id="314" name="Write tests to ensure that check_where() only allows valid inputs.  (Where should the tests live?)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Write tests to ensure that check_where() only allows valid inputs.  (Where should the tests live?)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add_cols &lt;- function(x, y, where = 1) {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add_cols &lt;- function(x, y, where = 1) {</a:t>
            </a:r>
          </a:p>
          <a:p>
            <a:pPr/>
            <a:r>
              <a:t>  if (where == 1) {</a:t>
            </a:r>
          </a:p>
          <a:p>
            <a:pPr/>
            <a:r>
              <a:t>    cbind(x, y)</a:t>
            </a:r>
          </a:p>
          <a:p>
            <a:pPr/>
            <a:r>
              <a:t>  } else if (where &gt; ncol(x)) {</a:t>
            </a:r>
          </a:p>
          <a:p>
            <a:pPr/>
            <a:r>
              <a:t>    cbind(y, x)</a:t>
            </a:r>
          </a:p>
          <a:p>
            <a:pPr/>
            <a:r>
              <a:t>  } else {</a:t>
            </a:r>
          </a:p>
          <a:p>
            <a:pPr/>
            <a:r>
              <a:t>    cbind(x[1:where], y, x[where:nrow(x)])</a:t>
            </a:r>
          </a:p>
          <a:p>
            <a:pPr/>
            <a:r>
              <a:t>  }</a:t>
            </a:r>
          </a:p>
          <a:p>
            <a:pPr/>
            <a:r>
              <a:t>}</a:t>
            </a:r>
          </a:p>
        </p:txBody>
      </p:sp>
      <p:sp>
        <p:nvSpPr>
          <p:cNvPr id="104" name="My first attemp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My first attempt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# check_where() lives in same file as add_cols()…"/>
          <p:cNvSpPr/>
          <p:nvPr>
            <p:ph type="body" idx="1"/>
          </p:nvPr>
        </p:nvSpPr>
        <p:spPr>
          <a:xfrm>
            <a:off x="482600" y="1460500"/>
            <a:ext cx="12039600" cy="7696200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  <a:r>
              <a:t># check_where() lives in same file as add_cols()</a:t>
            </a:r>
          </a:p>
          <a:p>
            <a:pPr>
              <a:defRPr sz="2300"/>
            </a:pPr>
            <a:r>
              <a:t># so tests should live in test-add_cols()</a:t>
            </a:r>
          </a:p>
          <a:p>
            <a:pPr>
              <a:defRPr sz="2300"/>
            </a:pPr>
          </a:p>
          <a:p>
            <a:pPr>
              <a:defRPr sz="2300"/>
            </a:pPr>
            <a:r>
              <a:t>test_that("where must be valid value", {</a:t>
            </a:r>
          </a:p>
          <a:p>
            <a:pPr>
              <a:defRPr sz="2300"/>
            </a:pPr>
            <a:r>
              <a:t>  expect_error(check_where("a"), "length one numeric vector")</a:t>
            </a:r>
          </a:p>
          <a:p>
            <a:pPr>
              <a:defRPr sz="2300"/>
            </a:pPr>
            <a:r>
              <a:t>  expect_error(check_where(1:10), "length one numeric vector")</a:t>
            </a:r>
          </a:p>
          <a:p>
            <a:pPr>
              <a:defRPr sz="2300"/>
            </a:pPr>
          </a:p>
          <a:p>
            <a:pPr>
              <a:defRPr sz="2300"/>
            </a:pPr>
            <a:r>
              <a:t>  expect_error(check_where(0), "not be zero or missing")</a:t>
            </a:r>
          </a:p>
          <a:p>
            <a:pPr>
              <a:defRPr sz="2300"/>
            </a:pPr>
            <a:r>
              <a:t>  expect_error(check_where(NA_real_), "not be zero or missing")</a:t>
            </a:r>
          </a:p>
          <a:p>
            <a:pPr>
              <a:defRPr sz="2300"/>
            </a:pPr>
            <a:r>
              <a:t>})</a:t>
            </a:r>
          </a:p>
        </p:txBody>
      </p:sp>
      <p:sp>
        <p:nvSpPr>
          <p:cNvPr id="317" name="My tests"/>
          <p:cNvSpPr/>
          <p:nvPr>
            <p:ph type="title"/>
          </p:nvPr>
        </p:nvSpPr>
        <p:spPr>
          <a:xfrm>
            <a:off x="-1" y="0"/>
            <a:ext cx="13004801" cy="990601"/>
          </a:xfrm>
          <a:prstGeom prst="rect">
            <a:avLst/>
          </a:prstGeom>
        </p:spPr>
        <p:txBody>
          <a:bodyPr/>
          <a:lstStyle/>
          <a:p>
            <a:pPr/>
            <a:r>
              <a:t>My tests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What about negative values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about negative values?</a:t>
            </a:r>
          </a:p>
        </p:txBody>
      </p:sp>
      <p:graphicFrame>
        <p:nvGraphicFramePr>
          <p:cNvPr id="320" name="Table"/>
          <p:cNvGraphicFramePr/>
          <p:nvPr/>
        </p:nvGraphicFramePr>
        <p:xfrm>
          <a:off x="3962346" y="3600922"/>
          <a:ext cx="5245101" cy="424878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{EBC7B70B-378A-4813-AD83-2E3721818340}</a:tableStyleId>
              </a:tblPr>
              <a:tblGrid>
                <a:gridCol w="1748366"/>
                <a:gridCol w="1748366"/>
                <a:gridCol w="1748366"/>
              </a:tblGrid>
              <a:tr h="1062196"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chemeClr val="accent1">
                              <a:hueOff val="-9935710"/>
                              <a:satOff val="-80396"/>
                              <a:lumOff val="-17077"/>
                            </a:schemeClr>
                          </a:solidFill>
                          <a:sym typeface="Archer-Bold"/>
                        </a:rPr>
                        <a:t>x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chemeClr val="accent1">
                              <a:hueOff val="-9935710"/>
                              <a:satOff val="-80396"/>
                              <a:lumOff val="-17077"/>
                            </a:schemeClr>
                          </a:solidFill>
                          <a:sym typeface="Archer-Bold"/>
                        </a:rPr>
                        <a:t>y</a:t>
                      </a:r>
                    </a:p>
                  </a:txBody>
                  <a:tcPr marL="38100" marR="38100" marT="38100" marB="381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chemeClr val="accent1">
                              <a:hueOff val="-9935710"/>
                              <a:satOff val="-80396"/>
                              <a:lumOff val="-17077"/>
                            </a:schemeClr>
                          </a:solidFill>
                          <a:sym typeface="Archer-Bold"/>
                        </a:rPr>
                        <a:t>z</a:t>
                      </a:r>
                    </a:p>
                  </a:txBody>
                  <a:tcPr marL="38100" marR="38100" marT="38100" marB="38100" anchor="ctr" anchorCtr="0" horzOverflow="overflow">
                    <a:lnR w="12700">
                      <a:miter lim="400000"/>
                    </a:lnR>
                  </a:tcPr>
                </a:tc>
              </a:tr>
              <a:tr h="1062196"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>
                              <a:hueOff val="-9935710"/>
                              <a:satOff val="-80396"/>
                              <a:lumOff val="-17077"/>
                            </a:schemeClr>
                          </a:solidFill>
                          <a:sym typeface="Verlag Condensed"/>
                        </a:rPr>
                        <a:t>1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>
                              <a:hueOff val="-9935710"/>
                              <a:satOff val="-80396"/>
                              <a:lumOff val="-17077"/>
                            </a:schemeClr>
                          </a:solidFill>
                          <a:sym typeface="Verlag Condensed"/>
                        </a:rPr>
                        <a:t>a</a:t>
                      </a:r>
                    </a:p>
                  </a:txBody>
                  <a:tcPr marL="38100" marR="38100" marT="38100" marB="381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>
                              <a:hueOff val="-9935710"/>
                              <a:satOff val="-80396"/>
                              <a:lumOff val="-17077"/>
                            </a:schemeClr>
                          </a:solidFill>
                          <a:sym typeface="Verlag Condensed"/>
                        </a:rPr>
                        <a:t>4.5</a:t>
                      </a:r>
                    </a:p>
                  </a:txBody>
                  <a:tcPr marL="38100" marR="38100" marT="38100" marB="38100" anchor="ctr" anchorCtr="0" horzOverflow="overflow">
                    <a:lnR w="12700">
                      <a:miter lim="400000"/>
                    </a:lnR>
                  </a:tcPr>
                </a:tc>
              </a:tr>
              <a:tr h="1062196"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>
                              <a:hueOff val="-9935710"/>
                              <a:satOff val="-80396"/>
                              <a:lumOff val="-17077"/>
                            </a:schemeClr>
                          </a:solidFill>
                          <a:sym typeface="Verlag Condensed"/>
                        </a:rPr>
                        <a:t>2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>
                              <a:hueOff val="-9935710"/>
                              <a:satOff val="-80396"/>
                              <a:lumOff val="-17077"/>
                            </a:schemeClr>
                          </a:solidFill>
                          <a:sym typeface="Verlag Condensed"/>
                        </a:rPr>
                        <a:t>b</a:t>
                      </a:r>
                    </a:p>
                  </a:txBody>
                  <a:tcPr marL="38100" marR="38100" marT="38100" marB="381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>
                              <a:hueOff val="-9935710"/>
                              <a:satOff val="-80396"/>
                              <a:lumOff val="-17077"/>
                            </a:schemeClr>
                          </a:solidFill>
                          <a:sym typeface="Verlag Condensed"/>
                        </a:rPr>
                        <a:t>1.2</a:t>
                      </a:r>
                    </a:p>
                  </a:txBody>
                  <a:tcPr marL="38100" marR="38100" marT="38100" marB="38100" anchor="ctr" anchorCtr="0" horzOverflow="overflow">
                    <a:lnR w="12700">
                      <a:miter lim="400000"/>
                    </a:lnR>
                  </a:tcPr>
                </a:tc>
              </a:tr>
              <a:tr h="1062196"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>
                              <a:hueOff val="-9935710"/>
                              <a:satOff val="-80396"/>
                              <a:lumOff val="-17077"/>
                            </a:schemeClr>
                          </a:solidFill>
                          <a:sym typeface="Verlag Condensed"/>
                        </a:rPr>
                        <a:t>4</a:t>
                      </a:r>
                    </a:p>
                  </a:txBody>
                  <a:tcPr marL="38100" marR="38100" marT="38100" marB="381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>
                              <a:hueOff val="-9935710"/>
                              <a:satOff val="-80396"/>
                              <a:lumOff val="-17077"/>
                            </a:schemeClr>
                          </a:solidFill>
                          <a:sym typeface="Verlag Condensed"/>
                        </a:rPr>
                        <a:t>c</a:t>
                      </a:r>
                    </a:p>
                  </a:txBody>
                  <a:tcPr marL="38100" marR="38100" marT="38100" marB="381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>
                              <a:hueOff val="-9935710"/>
                              <a:satOff val="-80396"/>
                              <a:lumOff val="-17077"/>
                            </a:schemeClr>
                          </a:solidFill>
                          <a:sym typeface="Verlag Condensed"/>
                        </a:rPr>
                        <a:t>6.7</a:t>
                      </a:r>
                    </a:p>
                  </a:txBody>
                  <a:tcPr marL="38100" marR="38100" marT="38100" marB="381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21" name="1"/>
          <p:cNvSpPr txBox="1"/>
          <p:nvPr/>
        </p:nvSpPr>
        <p:spPr>
          <a:xfrm>
            <a:off x="3733689" y="1961039"/>
            <a:ext cx="286322" cy="673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500"/>
            </a:lvl1pPr>
          </a:lstStyle>
          <a:p>
            <a:pPr/>
            <a:r>
              <a:t>1</a:t>
            </a:r>
          </a:p>
        </p:txBody>
      </p:sp>
      <p:sp>
        <p:nvSpPr>
          <p:cNvPr id="322" name="2"/>
          <p:cNvSpPr txBox="1"/>
          <p:nvPr/>
        </p:nvSpPr>
        <p:spPr>
          <a:xfrm>
            <a:off x="5603385" y="1961039"/>
            <a:ext cx="332614" cy="673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500"/>
            </a:lvl1pPr>
          </a:lstStyle>
          <a:p>
            <a:pPr/>
            <a:r>
              <a:t>2</a:t>
            </a:r>
          </a:p>
        </p:txBody>
      </p:sp>
      <p:sp>
        <p:nvSpPr>
          <p:cNvPr id="323" name="3"/>
          <p:cNvSpPr txBox="1"/>
          <p:nvPr/>
        </p:nvSpPr>
        <p:spPr>
          <a:xfrm>
            <a:off x="7353700" y="1961039"/>
            <a:ext cx="333186" cy="673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500"/>
            </a:lvl1pPr>
          </a:lstStyle>
          <a:p>
            <a:pPr/>
            <a:r>
              <a:t>3</a:t>
            </a:r>
          </a:p>
        </p:txBody>
      </p:sp>
      <p:sp>
        <p:nvSpPr>
          <p:cNvPr id="324" name="4"/>
          <p:cNvSpPr txBox="1"/>
          <p:nvPr/>
        </p:nvSpPr>
        <p:spPr>
          <a:xfrm>
            <a:off x="9078915" y="1961039"/>
            <a:ext cx="357189" cy="673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500"/>
            </a:lvl1pPr>
          </a:lstStyle>
          <a:p>
            <a:pPr/>
            <a:r>
              <a:t>4</a:t>
            </a:r>
          </a:p>
        </p:txBody>
      </p:sp>
      <p:sp>
        <p:nvSpPr>
          <p:cNvPr id="325" name="-4"/>
          <p:cNvSpPr txBox="1"/>
          <p:nvPr/>
        </p:nvSpPr>
        <p:spPr>
          <a:xfrm>
            <a:off x="3568696" y="2934171"/>
            <a:ext cx="520637" cy="673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b="1" sz="4500"/>
            </a:lvl1pPr>
          </a:lstStyle>
          <a:p>
            <a:pPr/>
            <a:r>
              <a:t>-4</a:t>
            </a:r>
          </a:p>
        </p:txBody>
      </p:sp>
      <p:sp>
        <p:nvSpPr>
          <p:cNvPr id="326" name="-3"/>
          <p:cNvSpPr txBox="1"/>
          <p:nvPr/>
        </p:nvSpPr>
        <p:spPr>
          <a:xfrm>
            <a:off x="5475254" y="2934171"/>
            <a:ext cx="493205" cy="673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b="1" sz="4500"/>
            </a:lvl1pPr>
          </a:lstStyle>
          <a:p>
            <a:pPr/>
            <a:r>
              <a:t>-3</a:t>
            </a:r>
          </a:p>
        </p:txBody>
      </p:sp>
      <p:sp>
        <p:nvSpPr>
          <p:cNvPr id="327" name="-2"/>
          <p:cNvSpPr txBox="1"/>
          <p:nvPr/>
        </p:nvSpPr>
        <p:spPr>
          <a:xfrm>
            <a:off x="7228712" y="2934171"/>
            <a:ext cx="487490" cy="673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b="1" sz="4500"/>
            </a:lvl1pPr>
          </a:lstStyle>
          <a:p>
            <a:pPr/>
            <a:r>
              <a:t>-2</a:t>
            </a:r>
          </a:p>
        </p:txBody>
      </p:sp>
      <p:sp>
        <p:nvSpPr>
          <p:cNvPr id="328" name="-1"/>
          <p:cNvSpPr txBox="1"/>
          <p:nvPr/>
        </p:nvSpPr>
        <p:spPr>
          <a:xfrm>
            <a:off x="8991647" y="2934171"/>
            <a:ext cx="436056" cy="673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b="1" sz="4500"/>
            </a:lvl1pPr>
          </a:lstStyle>
          <a:p>
            <a:pPr/>
            <a:r>
              <a:t>-1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Your turn"/>
          <p:cNvSpPr/>
          <p:nvPr>
            <p:ph type="title"/>
          </p:nvPr>
        </p:nvSpPr>
        <p:spPr>
          <a:xfrm>
            <a:off x="-1" y="0"/>
            <a:ext cx="13004801" cy="990600"/>
          </a:xfrm>
          <a:prstGeom prst="rect">
            <a:avLst/>
          </a:prstGeom>
        </p:spPr>
        <p:txBody>
          <a:bodyPr/>
          <a:lstStyle/>
          <a:p>
            <a:pPr/>
            <a:r>
              <a:t>Your turn</a:t>
            </a:r>
          </a:p>
        </p:txBody>
      </p:sp>
      <p:sp>
        <p:nvSpPr>
          <p:cNvPr id="331" name="Write some tests that establish what check_where() should return for negative positions.  Implement the code to make the tests pass.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Write some tests that establish what check_where() should return for negative positions.  Implement the code to make the tests pass.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Body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4" name="Tests"/>
          <p:cNvSpPr/>
          <p:nvPr>
            <p:ph type="title"/>
          </p:nvPr>
        </p:nvSpPr>
        <p:spPr>
          <a:xfrm>
            <a:off x="-1" y="0"/>
            <a:ext cx="13004801" cy="990601"/>
          </a:xfrm>
          <a:prstGeom prst="rect">
            <a:avLst/>
          </a:prstGeom>
        </p:spPr>
        <p:txBody>
          <a:bodyPr/>
          <a:lstStyle/>
          <a:p>
            <a:pPr/>
            <a:r>
              <a:t>Tests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Body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7" name="Updated check_where()"/>
          <p:cNvSpPr/>
          <p:nvPr>
            <p:ph type="title"/>
          </p:nvPr>
        </p:nvSpPr>
        <p:spPr>
          <a:xfrm>
            <a:off x="-1" y="0"/>
            <a:ext cx="13004801" cy="990601"/>
          </a:xfrm>
          <a:prstGeom prst="rect">
            <a:avLst/>
          </a:prstGeom>
        </p:spPr>
        <p:txBody>
          <a:bodyPr/>
          <a:lstStyle/>
          <a:p>
            <a:pPr/>
            <a:r>
              <a:t>Updated check_where()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# Check for warning and something els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Check for warning and something else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t>expect_warning(out &lt;- foo(), "blah")</a:t>
            </a:r>
          </a:p>
          <a:p>
            <a:pPr/>
            <a:r>
              <a:t>expect_equal(out, 10)</a:t>
            </a:r>
          </a:p>
          <a:p>
            <a:pPr/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Checking for absence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t>expect_warning(code, NA)</a:t>
            </a:r>
          </a:p>
          <a:p>
            <a:pPr/>
            <a:r>
              <a:t>expect_message(code, NA)</a:t>
            </a:r>
          </a:p>
          <a:p>
            <a:pPr/>
            <a:r>
              <a:t>expect_output(code, NA)</a:t>
            </a:r>
          </a:p>
        </p:txBody>
      </p:sp>
      <p:sp>
        <p:nvSpPr>
          <p:cNvPr id="340" name="Other side effect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side effects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st coverag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 coverage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# Powered by the covr packag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Powered by the covr package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t>devtools::test_coverage()</a:t>
            </a:r>
          </a:p>
        </p:txBody>
      </p:sp>
      <p:sp>
        <p:nvSpPr>
          <p:cNvPr id="345" name="Useful to know which lines have been tested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Useful to know which lines have been tested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Your turn"/>
          <p:cNvSpPr/>
          <p:nvPr>
            <p:ph type="title"/>
          </p:nvPr>
        </p:nvSpPr>
        <p:spPr>
          <a:xfrm>
            <a:off x="0" y="-1"/>
            <a:ext cx="13004801" cy="990601"/>
          </a:xfrm>
          <a:prstGeom prst="rect">
            <a:avLst/>
          </a:prstGeom>
        </p:spPr>
        <p:txBody>
          <a:bodyPr/>
          <a:lstStyle/>
          <a:p>
            <a:pPr/>
            <a:r>
              <a:t>Your turn</a:t>
            </a:r>
          </a:p>
        </p:txBody>
      </p:sp>
      <p:sp>
        <p:nvSpPr>
          <p:cNvPr id="348" name="Run covr and verify that every line has been tested.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Run covr and verify that every line has been tested. </a:t>
            </a:r>
          </a:p>
          <a:p>
            <a:pPr/>
            <a:r>
              <a:t>Have we missed anything? Can you add a test that checks it?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You can also automate"/>
          <p:cNvSpPr/>
          <p:nvPr>
            <p:ph type="title"/>
          </p:nvPr>
        </p:nvSpPr>
        <p:spPr>
          <a:xfrm>
            <a:off x="0" y="-1"/>
            <a:ext cx="13004801" cy="990601"/>
          </a:xfrm>
          <a:prstGeom prst="rect">
            <a:avLst/>
          </a:prstGeom>
        </p:spPr>
        <p:txBody>
          <a:bodyPr/>
          <a:lstStyle/>
          <a:p>
            <a:pPr/>
            <a:r>
              <a:t>You can also automate</a:t>
            </a:r>
          </a:p>
        </p:txBody>
      </p:sp>
      <p:sp>
        <p:nvSpPr>
          <p:cNvPr id="351" name="GitHub = publish your code online…"/>
          <p:cNvSpPr txBox="1"/>
          <p:nvPr/>
        </p:nvSpPr>
        <p:spPr>
          <a:xfrm>
            <a:off x="427386" y="3549650"/>
            <a:ext cx="11359643" cy="2654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08000" indent="-508000">
              <a:spcBef>
                <a:spcPts val="2400"/>
              </a:spcBef>
              <a:buSzPct val="100000"/>
              <a:buChar char="•"/>
              <a:defRPr sz="4500">
                <a:latin typeface="Archer-Hairline"/>
                <a:ea typeface="Archer-Hairline"/>
                <a:cs typeface="Archer-Hairline"/>
                <a:sym typeface="Archer-Hairline"/>
              </a:defRPr>
            </a:pPr>
            <a:r>
              <a:t>GitHub</a:t>
            </a:r>
            <a:r>
              <a:t> = publish your code online</a:t>
            </a:r>
          </a:p>
          <a:p>
            <a:pPr marL="508000" indent="-508000">
              <a:spcBef>
                <a:spcPts val="2400"/>
              </a:spcBef>
              <a:buSzPct val="100000"/>
              <a:buChar char="•"/>
              <a:defRPr sz="4500">
                <a:latin typeface="Archer-Hairline"/>
                <a:ea typeface="Archer-Hairline"/>
                <a:cs typeface="Archer-Hairline"/>
                <a:sym typeface="Archer-Hairline"/>
              </a:defRPr>
            </a:pPr>
            <a:r>
              <a:t>Travis</a:t>
            </a:r>
            <a:r>
              <a:t> = run code every time your code changes</a:t>
            </a:r>
          </a:p>
          <a:p>
            <a:pPr marL="508000" indent="-508000">
              <a:spcBef>
                <a:spcPts val="2400"/>
              </a:spcBef>
              <a:buSzPct val="100000"/>
              <a:buChar char="•"/>
              <a:defRPr sz="4500">
                <a:latin typeface="Archer-Hairline"/>
                <a:ea typeface="Archer-Hairline"/>
                <a:cs typeface="Archer-Hairline"/>
                <a:sym typeface="Archer-Hairline"/>
              </a:defRPr>
            </a:pPr>
            <a:r>
              <a:t>Codecov</a:t>
            </a:r>
            <a:r>
              <a:t> = display which functions are tested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add_cols &lt;- function(x, y, where = 1) {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100"/>
            </a:pPr>
            <a:r>
              <a:t>add_cols &lt;- function(x, y, where = 1) {</a:t>
            </a:r>
          </a:p>
          <a:p>
            <a:pPr>
              <a:defRPr sz="3100"/>
            </a:pPr>
            <a:r>
              <a:t>  if (where == 1) {</a:t>
            </a:r>
          </a:p>
          <a:p>
            <a:pPr>
              <a:defRPr sz="3100"/>
            </a:pPr>
            <a:r>
              <a:t>    cbind(y, x)</a:t>
            </a:r>
          </a:p>
          <a:p>
            <a:pPr>
              <a:defRPr sz="3100"/>
            </a:pPr>
            <a:r>
              <a:t>  } else if (where &gt; ncol(x)) {</a:t>
            </a:r>
          </a:p>
          <a:p>
            <a:pPr>
              <a:defRPr sz="3100"/>
            </a:pPr>
            <a:r>
              <a:t>    cbind(x, y)</a:t>
            </a:r>
          </a:p>
          <a:p>
            <a:pPr>
              <a:defRPr sz="3100"/>
            </a:pPr>
            <a:r>
              <a:t>  } else {</a:t>
            </a:r>
          </a:p>
          <a:p>
            <a:pPr>
              <a:defRPr sz="3100"/>
            </a:pPr>
            <a:r>
              <a:t>    lhs &lt;- 1:(where - 1)</a:t>
            </a:r>
          </a:p>
          <a:p>
            <a:pPr>
              <a:defRPr sz="3100"/>
            </a:pPr>
            <a:r>
              <a:t>    cbind(x[lhs], y, x[-lhs])</a:t>
            </a:r>
          </a:p>
          <a:p>
            <a:pPr>
              <a:defRPr sz="3100"/>
            </a:pPr>
            <a:r>
              <a:t>  }</a:t>
            </a:r>
          </a:p>
          <a:p>
            <a:pPr>
              <a:defRPr sz="3100"/>
            </a:pPr>
            <a:r>
              <a:t>}</a:t>
            </a:r>
          </a:p>
        </p:txBody>
      </p:sp>
      <p:sp>
        <p:nvSpPr>
          <p:cNvPr id="107" name="Actually correct"/>
          <p:cNvSpPr/>
          <p:nvPr>
            <p:ph type="title"/>
          </p:nvPr>
        </p:nvSpPr>
        <p:spPr>
          <a:xfrm>
            <a:off x="0" y="38100"/>
            <a:ext cx="13004801" cy="990600"/>
          </a:xfrm>
          <a:prstGeom prst="rect">
            <a:avLst/>
          </a:prstGeom>
        </p:spPr>
        <p:txBody>
          <a:bodyPr/>
          <a:lstStyle/>
          <a:p>
            <a:pPr/>
            <a:r>
              <a:t>Actually correct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Screen Shot 2017-09-06 at 11.43.46 AM.png" descr="Screen Shot 2017-09-06 at 11.43.4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7198" y="-1"/>
            <a:ext cx="7310404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Screen Shot 2017-09-06 at 11.43.46 AM.png" descr="Screen Shot 2017-09-06 at 11.43.4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7198" y="-1"/>
            <a:ext cx="7310404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Rectangle"/>
          <p:cNvSpPr/>
          <p:nvPr/>
        </p:nvSpPr>
        <p:spPr>
          <a:xfrm>
            <a:off x="3339398" y="1476565"/>
            <a:ext cx="6326004" cy="5770308"/>
          </a:xfrm>
          <a:prstGeom prst="rect">
            <a:avLst/>
          </a:prstGeom>
          <a:solidFill>
            <a:schemeClr val="accent5">
              <a:hueOff val="2498135"/>
              <a:satOff val="-57619"/>
              <a:lumOff val="55856"/>
              <a:alpha val="75513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</p:spPr>
        <p:txBody>
          <a:bodyPr lIns="63500" tIns="63500" rIns="63500" bIns="63500" anchor="ctr"/>
          <a:lstStyle/>
          <a:p>
            <a:pPr algn="ctr">
              <a:defRPr>
                <a:solidFill>
                  <a:srgbClr val="5E5E5E"/>
                </a:solidFill>
              </a:defRPr>
            </a:pPr>
          </a:p>
        </p:txBody>
      </p:sp>
      <p:sp>
        <p:nvSpPr>
          <p:cNvPr id="357" name="Ignore!"/>
          <p:cNvSpPr txBox="1"/>
          <p:nvPr/>
        </p:nvSpPr>
        <p:spPr>
          <a:xfrm rot="18900000">
            <a:off x="5335168" y="3737508"/>
            <a:ext cx="2334464" cy="1010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defRPr>
            </a:lvl1pPr>
          </a:lstStyle>
          <a:p>
            <a:pPr/>
            <a:r>
              <a:t>Ignore!</a:t>
            </a:r>
          </a:p>
        </p:txBody>
      </p:sp>
      <p:sp>
        <p:nvSpPr>
          <p:cNvPr id="358" name="Click!"/>
          <p:cNvSpPr txBox="1"/>
          <p:nvPr/>
        </p:nvSpPr>
        <p:spPr>
          <a:xfrm>
            <a:off x="574676" y="7780105"/>
            <a:ext cx="975208" cy="556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defRPr>
            </a:lvl1pPr>
          </a:lstStyle>
          <a:p>
            <a:pPr/>
            <a:r>
              <a:t>Click!</a:t>
            </a:r>
          </a:p>
        </p:txBody>
      </p:sp>
      <p:sp>
        <p:nvSpPr>
          <p:cNvPr id="359" name="Line"/>
          <p:cNvSpPr/>
          <p:nvPr/>
        </p:nvSpPr>
        <p:spPr>
          <a:xfrm>
            <a:off x="1702199" y="8058236"/>
            <a:ext cx="1782068" cy="1"/>
          </a:xfrm>
          <a:prstGeom prst="line">
            <a:avLst/>
          </a:prstGeom>
          <a:ln w="762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Screen Shot 2017-09-06 at 11.45.47 AM.png" descr="Screen Shot 2017-09-06 at 11.45.4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7198" y="0"/>
            <a:ext cx="7310404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Screen Shot 2017-09-06 at 11.46.14 AM.png" descr="Screen Shot 2017-09-06 at 11.46.1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7198" y="0"/>
            <a:ext cx="7310404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# Some simple inputs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Some simple inputs</a:t>
            </a:r>
          </a:p>
          <a:p>
            <a:pPr/>
            <a:r>
              <a:t>df1 &lt;- data.frame(a = 3, b = 4, c = 5)</a:t>
            </a:r>
          </a:p>
          <a:p>
            <a:pPr/>
            <a:r>
              <a:t>df2 &lt;- data.frame(X = 1, Y = 2)</a:t>
            </a:r>
          </a:p>
          <a:p>
            <a:pPr/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Then each time I tweaked it, I re-ran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these cases</a:t>
            </a:r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/>
            <a:r>
              <a:t>add_cols(df1, df2, where = 1)</a:t>
            </a:r>
          </a:p>
          <a:p>
            <a:pPr/>
            <a:r>
              <a:t>add_cols(df1, df2, where = 2)</a:t>
            </a:r>
          </a:p>
          <a:p>
            <a:pPr/>
            <a:r>
              <a:t>add_cols(df1, df2, where = 3)</a:t>
            </a:r>
          </a:p>
          <a:p>
            <a:pPr/>
            <a:r>
              <a:t>add_cols(df1, df2, where = 4)</a:t>
            </a:r>
          </a:p>
        </p:txBody>
      </p:sp>
      <p:sp>
        <p:nvSpPr>
          <p:cNvPr id="110" name="How did I write that code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did I write that code?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wo challenges"/>
          <p:cNvSpPr/>
          <p:nvPr>
            <p:ph type="title"/>
          </p:nvPr>
        </p:nvSpPr>
        <p:spPr>
          <a:xfrm>
            <a:off x="0" y="-1"/>
            <a:ext cx="13004801" cy="990601"/>
          </a:xfrm>
          <a:prstGeom prst="rect">
            <a:avLst/>
          </a:prstGeom>
        </p:spPr>
        <p:txBody>
          <a:bodyPr/>
          <a:lstStyle/>
          <a:p>
            <a:pPr/>
            <a:r>
              <a:t>Two challenges</a:t>
            </a:r>
          </a:p>
        </p:txBody>
      </p:sp>
      <p:sp>
        <p:nvSpPr>
          <p:cNvPr id="113" name="Cmd + Enter is error prone"/>
          <p:cNvSpPr txBox="1"/>
          <p:nvPr/>
        </p:nvSpPr>
        <p:spPr>
          <a:xfrm>
            <a:off x="378028" y="2082800"/>
            <a:ext cx="8013955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400"/>
              </a:spcBef>
              <a:defRPr sz="6000">
                <a:latin typeface="Archer-Hairline"/>
                <a:ea typeface="Archer-Hairline"/>
                <a:cs typeface="Archer-Hairline"/>
                <a:sym typeface="Archer-Hairline"/>
              </a:defRPr>
            </a:lvl1pPr>
          </a:lstStyle>
          <a:p>
            <a:pPr/>
            <a:r>
              <a:t>Cmd + Enter is error prone</a:t>
            </a:r>
          </a:p>
        </p:txBody>
      </p:sp>
      <p:sp>
        <p:nvSpPr>
          <p:cNvPr id="114" name="Looking at the outputs each run is tedious"/>
          <p:cNvSpPr txBox="1"/>
          <p:nvPr/>
        </p:nvSpPr>
        <p:spPr>
          <a:xfrm>
            <a:off x="3794328" y="5041900"/>
            <a:ext cx="8568691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2400"/>
              </a:spcBef>
              <a:defRPr sz="6000">
                <a:latin typeface="Archer-Hairline"/>
                <a:ea typeface="Archer-Hairline"/>
                <a:cs typeface="Archer-Hairline"/>
                <a:sym typeface="Archer-Hairline"/>
              </a:defRPr>
            </a:lvl1pPr>
          </a:lstStyle>
          <a:p>
            <a:pPr/>
            <a:r>
              <a:t>Looking at the outputs each run is tedious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We need a new workflow!"/>
          <p:cNvSpPr/>
          <p:nvPr>
            <p:ph type="title"/>
          </p:nvPr>
        </p:nvSpPr>
        <p:spPr>
          <a:xfrm>
            <a:off x="0" y="-1"/>
            <a:ext cx="13004801" cy="990601"/>
          </a:xfrm>
          <a:prstGeom prst="rect">
            <a:avLst/>
          </a:prstGeom>
        </p:spPr>
        <p:txBody>
          <a:bodyPr/>
          <a:lstStyle/>
          <a:p>
            <a:pPr/>
            <a:r>
              <a:t>We need a new workflow!</a:t>
            </a:r>
          </a:p>
        </p:txBody>
      </p:sp>
      <p:sp>
        <p:nvSpPr>
          <p:cNvPr id="117" name="Cmd + Enter is error prone"/>
          <p:cNvSpPr txBox="1"/>
          <p:nvPr/>
        </p:nvSpPr>
        <p:spPr>
          <a:xfrm>
            <a:off x="378028" y="2082800"/>
            <a:ext cx="8013955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400"/>
              </a:spcBef>
              <a:defRPr sz="6000">
                <a:latin typeface="Archer-Hairline"/>
                <a:ea typeface="Archer-Hairline"/>
                <a:cs typeface="Archer-Hairline"/>
                <a:sym typeface="Archer-Hairline"/>
              </a:defRPr>
            </a:lvl1pPr>
          </a:lstStyle>
          <a:p>
            <a:pPr/>
            <a:r>
              <a:t>Cmd + Enter is error prone</a:t>
            </a:r>
          </a:p>
        </p:txBody>
      </p:sp>
      <p:sp>
        <p:nvSpPr>
          <p:cNvPr id="118" name="Looking at the outputs each run is tedious"/>
          <p:cNvSpPr txBox="1"/>
          <p:nvPr/>
        </p:nvSpPr>
        <p:spPr>
          <a:xfrm>
            <a:off x="3794328" y="5041900"/>
            <a:ext cx="8568691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2400"/>
              </a:spcBef>
              <a:defRPr sz="6000">
                <a:latin typeface="Archer-Hairline"/>
                <a:ea typeface="Archer-Hairline"/>
                <a:cs typeface="Archer-Hairline"/>
                <a:sym typeface="Archer-Hairline"/>
              </a:defRPr>
            </a:lvl1pPr>
          </a:lstStyle>
          <a:p>
            <a:pPr/>
            <a:r>
              <a:t>Looking at the outputs each run is tedious</a:t>
            </a:r>
          </a:p>
        </p:txBody>
      </p:sp>
      <p:sp>
        <p:nvSpPr>
          <p:cNvPr id="119" name="Put code in R/ and use devtools::load_all()"/>
          <p:cNvSpPr txBox="1"/>
          <p:nvPr/>
        </p:nvSpPr>
        <p:spPr>
          <a:xfrm>
            <a:off x="1732280" y="3074669"/>
            <a:ext cx="6346394" cy="556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Put code in R/ and use devtools::</a:t>
            </a:r>
            <a:r>
              <a:rPr b="1"/>
              <a:t>load_all()</a:t>
            </a:r>
          </a:p>
        </p:txBody>
      </p:sp>
      <p:sp>
        <p:nvSpPr>
          <p:cNvPr id="120" name="Write unit tests and use devtools::test()"/>
          <p:cNvSpPr txBox="1"/>
          <p:nvPr/>
        </p:nvSpPr>
        <p:spPr>
          <a:xfrm>
            <a:off x="5839607" y="6948169"/>
            <a:ext cx="5851246" cy="556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Write unit tests and use devtools::</a:t>
            </a:r>
            <a:r>
              <a:rPr b="1"/>
              <a:t>test()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3F3A2D"/>
      </a:dk1>
      <a:lt1>
        <a:srgbClr val="121F3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Verlag Condensed"/>
        <a:ea typeface="Verlag Condensed"/>
        <a:cs typeface="Verlag Condensed"/>
      </a:majorFont>
      <a:minorFont>
        <a:latin typeface="Verlag Condensed"/>
        <a:ea typeface="Verlag Condensed"/>
        <a:cs typeface="Verlag Condense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29711"/>
          </a:srgbClr>
        </a:solidFill>
        <a:ln w="25400" cap="flat">
          <a:solidFill>
            <a:schemeClr val="accent1">
              <a:hueOff val="-9935710"/>
              <a:satOff val="-80396"/>
              <a:lumOff val="-17077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63500" tIns="63500" rIns="63500" bIns="635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chemeClr val="accent1">
                <a:hueOff val="-9935710"/>
                <a:satOff val="-80396"/>
                <a:lumOff val="-17077"/>
              </a:schemeClr>
            </a:solidFill>
            <a:effectLst/>
            <a:uFillTx/>
            <a:latin typeface="+mn-lt"/>
            <a:ea typeface="+mn-ea"/>
            <a:cs typeface="+mn-cs"/>
            <a:sym typeface="Verlag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chemeClr val="accent1">
              <a:hueOff val="-9935710"/>
              <a:satOff val="-80396"/>
              <a:lumOff val="-17077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chemeClr val="accent1">
                <a:hueOff val="-9935710"/>
                <a:satOff val="-80396"/>
                <a:lumOff val="-17077"/>
              </a:schemeClr>
            </a:solidFill>
            <a:effectLst/>
            <a:uFillTx/>
            <a:latin typeface="+mn-lt"/>
            <a:ea typeface="+mn-ea"/>
            <a:cs typeface="+mn-cs"/>
            <a:sym typeface="Verlag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Verlag Condensed"/>
        <a:ea typeface="Verlag Condensed"/>
        <a:cs typeface="Verlag Condensed"/>
      </a:majorFont>
      <a:minorFont>
        <a:latin typeface="Verlag Condensed"/>
        <a:ea typeface="Verlag Condensed"/>
        <a:cs typeface="Verlag Condense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29711"/>
          </a:srgbClr>
        </a:solidFill>
        <a:ln w="25400" cap="flat">
          <a:solidFill>
            <a:schemeClr val="accent1">
              <a:hueOff val="-9935710"/>
              <a:satOff val="-80396"/>
              <a:lumOff val="-17077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63500" tIns="63500" rIns="63500" bIns="635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chemeClr val="accent1">
                <a:hueOff val="-9935710"/>
                <a:satOff val="-80396"/>
                <a:lumOff val="-17077"/>
              </a:schemeClr>
            </a:solidFill>
            <a:effectLst/>
            <a:uFillTx/>
            <a:latin typeface="+mn-lt"/>
            <a:ea typeface="+mn-ea"/>
            <a:cs typeface="+mn-cs"/>
            <a:sym typeface="Verlag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chemeClr val="accent1">
              <a:hueOff val="-9935710"/>
              <a:satOff val="-80396"/>
              <a:lumOff val="-17077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chemeClr val="accent1">
                <a:hueOff val="-9935710"/>
                <a:satOff val="-80396"/>
                <a:lumOff val="-17077"/>
              </a:schemeClr>
            </a:solidFill>
            <a:effectLst/>
            <a:uFillTx/>
            <a:latin typeface="+mn-lt"/>
            <a:ea typeface="+mn-ea"/>
            <a:cs typeface="+mn-cs"/>
            <a:sym typeface="Verlag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